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8"/>
  </p:notesMasterIdLst>
  <p:sldIdLst>
    <p:sldId id="256" r:id="rId2"/>
    <p:sldId id="257" r:id="rId3"/>
    <p:sldId id="259" r:id="rId4"/>
    <p:sldId id="258" r:id="rId5"/>
    <p:sldId id="261" r:id="rId6"/>
    <p:sldId id="260" r:id="rId7"/>
    <p:sldId id="271" r:id="rId8"/>
    <p:sldId id="272" r:id="rId9"/>
    <p:sldId id="276" r:id="rId10"/>
    <p:sldId id="275" r:id="rId11"/>
    <p:sldId id="277" r:id="rId12"/>
    <p:sldId id="274" r:id="rId13"/>
    <p:sldId id="273" r:id="rId14"/>
    <p:sldId id="278" r:id="rId15"/>
    <p:sldId id="290" r:id="rId16"/>
    <p:sldId id="280" r:id="rId17"/>
    <p:sldId id="281" r:id="rId18"/>
    <p:sldId id="282" r:id="rId19"/>
    <p:sldId id="262" r:id="rId20"/>
    <p:sldId id="289" r:id="rId21"/>
    <p:sldId id="284" r:id="rId22"/>
    <p:sldId id="286" r:id="rId23"/>
    <p:sldId id="292" r:id="rId24"/>
    <p:sldId id="288" r:id="rId25"/>
    <p:sldId id="291" r:id="rId26"/>
    <p:sldId id="270" r:id="rId27"/>
  </p:sldIdLst>
  <p:sldSz cx="9144000" cy="5143500" type="screen16x9"/>
  <p:notesSz cx="6858000" cy="9144000"/>
  <p:embeddedFontLst>
    <p:embeddedFont>
      <p:font typeface="Corbel" panose="020B0503020204020204" pitchFamily="34" charset="0"/>
      <p:regular r:id="rId29"/>
      <p:bold r:id="rId30"/>
      <p:italic r:id="rId31"/>
      <p:boldItalic r:id="rId32"/>
    </p:embeddedFont>
    <p:embeddedFont>
      <p:font typeface="Calibri" panose="020F0502020204030204" pitchFamily="34" charset="0"/>
      <p:regular r:id="rId33"/>
      <p:bold r:id="rId34"/>
      <p:italic r:id="rId35"/>
      <p:boldItalic r:id="rId36"/>
    </p:embeddedFont>
    <p:embeddedFont>
      <p:font typeface="Raleway" panose="020B0503030101060003" pitchFamily="34" charset="0"/>
      <p:regular r:id="rId37"/>
      <p:bold r:id="rId38"/>
      <p:italic r:id="rId39"/>
      <p:boldItalic r:id="rId40"/>
    </p:embeddedFont>
    <p:embeddedFont>
      <p:font typeface="Century Gothic" panose="020B0502020202020204" pitchFamily="3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tion par défaut" id="{71E77830-ED68-4EAF-A346-3099CF2EF1DA}">
          <p14:sldIdLst>
            <p14:sldId id="256"/>
            <p14:sldId id="257"/>
          </p14:sldIdLst>
        </p14:section>
        <p14:section name="Introduction" id="{D88F0E45-FB30-409D-94F4-D8AC946065D3}">
          <p14:sldIdLst>
            <p14:sldId id="259"/>
            <p14:sldId id="258"/>
          </p14:sldIdLst>
        </p14:section>
        <p14:section name="Kit de montage" id="{A864A39C-5BA3-44B0-8BE2-CBCE336C765B}">
          <p14:sldIdLst>
            <p14:sldId id="261"/>
            <p14:sldId id="260"/>
            <p14:sldId id="271"/>
            <p14:sldId id="272"/>
            <p14:sldId id="276"/>
            <p14:sldId id="275"/>
            <p14:sldId id="277"/>
            <p14:sldId id="274"/>
            <p14:sldId id="273"/>
            <p14:sldId id="278"/>
            <p14:sldId id="290"/>
            <p14:sldId id="280"/>
            <p14:sldId id="281"/>
            <p14:sldId id="282"/>
          </p14:sldIdLst>
        </p14:section>
        <p14:section name="PV vérif" id="{00503699-3E47-4DAD-91A9-739547EB0F81}">
          <p14:sldIdLst>
            <p14:sldId id="262"/>
          </p14:sldIdLst>
        </p14:section>
        <p14:section name="Planning" id="{3F3F4E20-6007-4EA0-A987-D68DCC54C97B}">
          <p14:sldIdLst>
            <p14:sldId id="289"/>
            <p14:sldId id="284"/>
            <p14:sldId id="286"/>
            <p14:sldId id="292"/>
            <p14:sldId id="288"/>
            <p14:sldId id="291"/>
          </p14:sldIdLst>
        </p14:section>
        <p14:section name="Conclusion" id="{AD589727-40BC-4BAC-BE27-AB771B9D6063}">
          <p14:sldIdLst>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12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3.fntdata"/></Relationships>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jpg>
</file>

<file path=ppt/media/image2.pn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wrap="square"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wrap="square"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0" marR="0" lvl="0" indent="0" algn="l" rtl="0">
              <a:spcBef>
                <a:spcPts val="0"/>
              </a:spcBef>
              <a:buChar char="●"/>
              <a:defRPr sz="1200" b="0" i="0" u="none" strike="noStrike" cap="none">
                <a:solidFill>
                  <a:schemeClr val="dk1"/>
                </a:solidFill>
                <a:latin typeface="Calibri"/>
                <a:ea typeface="Calibri"/>
                <a:cs typeface="Calibri"/>
                <a:sym typeface="Calibri"/>
              </a:defRPr>
            </a:lvl1pPr>
            <a:lvl2pPr marL="457200" marR="0" lvl="1" indent="0" algn="l" rtl="0">
              <a:spcBef>
                <a:spcPts val="0"/>
              </a:spcBef>
              <a:buChar char="○"/>
              <a:defRPr sz="1200" b="0" i="0" u="none" strike="noStrike" cap="none">
                <a:solidFill>
                  <a:schemeClr val="dk1"/>
                </a:solidFill>
                <a:latin typeface="Calibri"/>
                <a:ea typeface="Calibri"/>
                <a:cs typeface="Calibri"/>
                <a:sym typeface="Calibri"/>
              </a:defRPr>
            </a:lvl2pPr>
            <a:lvl3pPr marL="914400" marR="0" lvl="2" indent="0" algn="l" rtl="0">
              <a:spcBef>
                <a:spcPts val="0"/>
              </a:spcBef>
              <a:buChar char="■"/>
              <a:defRPr sz="1200" b="0" i="0" u="none" strike="noStrike" cap="none">
                <a:solidFill>
                  <a:schemeClr val="dk1"/>
                </a:solidFill>
                <a:latin typeface="Calibri"/>
                <a:ea typeface="Calibri"/>
                <a:cs typeface="Calibri"/>
                <a:sym typeface="Calibri"/>
              </a:defRPr>
            </a:lvl3pPr>
            <a:lvl4pPr marL="1371600" marR="0" lvl="3" indent="0" algn="l" rtl="0">
              <a:spcBef>
                <a:spcPts val="0"/>
              </a:spcBef>
              <a:buChar char="●"/>
              <a:defRPr sz="1200" b="0" i="0" u="none" strike="noStrike" cap="none">
                <a:solidFill>
                  <a:schemeClr val="dk1"/>
                </a:solidFill>
                <a:latin typeface="Calibri"/>
                <a:ea typeface="Calibri"/>
                <a:cs typeface="Calibri"/>
                <a:sym typeface="Calibri"/>
              </a:defRPr>
            </a:lvl4pPr>
            <a:lvl5pPr marL="1828800" marR="0" lvl="4" indent="0" algn="l" rtl="0">
              <a:spcBef>
                <a:spcPts val="0"/>
              </a:spcBef>
              <a:buChar char="○"/>
              <a:defRPr sz="1200" b="0" i="0" u="none" strike="noStrike" cap="none">
                <a:solidFill>
                  <a:schemeClr val="dk1"/>
                </a:solidFill>
                <a:latin typeface="Calibri"/>
                <a:ea typeface="Calibri"/>
                <a:cs typeface="Calibri"/>
                <a:sym typeface="Calibri"/>
              </a:defRPr>
            </a:lvl5pPr>
            <a:lvl6pPr marL="2286000" marR="0" lvl="5" indent="0" algn="l" rtl="0">
              <a:spcBef>
                <a:spcPts val="0"/>
              </a:spcBef>
              <a:buChar char="■"/>
              <a:defRPr sz="1200" b="0" i="0" u="none" strike="noStrike" cap="none">
                <a:solidFill>
                  <a:schemeClr val="dk1"/>
                </a:solidFill>
                <a:latin typeface="Calibri"/>
                <a:ea typeface="Calibri"/>
                <a:cs typeface="Calibri"/>
                <a:sym typeface="Calibri"/>
              </a:defRPr>
            </a:lvl6pPr>
            <a:lvl7pPr marL="2743200" marR="0" lvl="6" indent="0" algn="l" rtl="0">
              <a:spcBef>
                <a:spcPts val="0"/>
              </a:spcBef>
              <a:buChar char="●"/>
              <a:defRPr sz="1200" b="0" i="0" u="none" strike="noStrike" cap="none">
                <a:solidFill>
                  <a:schemeClr val="dk1"/>
                </a:solidFill>
                <a:latin typeface="Calibri"/>
                <a:ea typeface="Calibri"/>
                <a:cs typeface="Calibri"/>
                <a:sym typeface="Calibri"/>
              </a:defRPr>
            </a:lvl7pPr>
            <a:lvl8pPr marL="3200400" marR="0" lvl="7" indent="0" algn="l" rtl="0">
              <a:spcBef>
                <a:spcPts val="0"/>
              </a:spcBef>
              <a:buChar char="○"/>
              <a:defRPr sz="1200" b="0" i="0" u="none" strike="noStrike" cap="none">
                <a:solidFill>
                  <a:schemeClr val="dk1"/>
                </a:solidFill>
                <a:latin typeface="Calibri"/>
                <a:ea typeface="Calibri"/>
                <a:cs typeface="Calibri"/>
                <a:sym typeface="Calibri"/>
              </a:defRPr>
            </a:lvl8pPr>
            <a:lvl9pPr marL="3657600" marR="0" lvl="8" indent="0" algn="l" rtl="0">
              <a:spcBef>
                <a:spcPts val="0"/>
              </a:spcBef>
              <a:buChar char="■"/>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wrap="square"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fr-FR" sz="1200" b="0" i="0" u="none" strike="noStrike" cap="none">
                <a:solidFill>
                  <a:schemeClr val="dk1"/>
                </a:solidFill>
                <a:latin typeface="Calibri"/>
                <a:ea typeface="Calibri"/>
                <a:cs typeface="Calibri"/>
                <a:sym typeface="Calibri"/>
              </a:rPr>
              <a:t>‹N°›</a:t>
            </a:fld>
            <a:endParaRPr lang="fr-F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370692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79475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Diapositive de titre">
    <p:bg>
      <p:bgPr>
        <a:solidFill>
          <a:srgbClr val="F1F1F1"/>
        </a:solidFill>
        <a:effectLst/>
      </p:bgPr>
    </p:bg>
    <p:spTree>
      <p:nvGrpSpPr>
        <p:cNvPr id="1" name="Shape 20"/>
        <p:cNvGrpSpPr/>
        <p:nvPr/>
      </p:nvGrpSpPr>
      <p:grpSpPr>
        <a:xfrm>
          <a:off x="0" y="0"/>
          <a:ext cx="0" cy="0"/>
          <a:chOff x="0" y="0"/>
          <a:chExt cx="0" cy="0"/>
        </a:xfrm>
      </p:grpSpPr>
      <p:pic>
        <p:nvPicPr>
          <p:cNvPr id="21" name="Shape 21"/>
          <p:cNvPicPr preferRelativeResize="0"/>
          <p:nvPr/>
        </p:nvPicPr>
        <p:blipFill rotWithShape="1">
          <a:blip r:embed="rId2">
            <a:alphaModFix/>
          </a:blip>
          <a:srcRect r="5882"/>
          <a:stretch/>
        </p:blipFill>
        <p:spPr>
          <a:xfrm>
            <a:off x="0" y="3579862"/>
            <a:ext cx="9144000" cy="1568613"/>
          </a:xfrm>
          <a:prstGeom prst="rect">
            <a:avLst/>
          </a:prstGeom>
          <a:noFill/>
          <a:ln>
            <a:noFill/>
          </a:ln>
        </p:spPr>
      </p:pic>
      <p:sp>
        <p:nvSpPr>
          <p:cNvPr id="22" name="Shape 22"/>
          <p:cNvSpPr txBox="1">
            <a:spLocks noGrp="1"/>
          </p:cNvSpPr>
          <p:nvPr>
            <p:ph type="ctrTitle"/>
          </p:nvPr>
        </p:nvSpPr>
        <p:spPr>
          <a:xfrm>
            <a:off x="683568" y="1527330"/>
            <a:ext cx="7772400" cy="1102519"/>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36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subTitle" idx="1"/>
          </p:nvPr>
        </p:nvSpPr>
        <p:spPr>
          <a:xfrm>
            <a:off x="1369368" y="2661456"/>
            <a:ext cx="6400800" cy="1314450"/>
          </a:xfrm>
          <a:prstGeom prst="rect">
            <a:avLst/>
          </a:prstGeom>
          <a:noFill/>
          <a:ln>
            <a:noFill/>
          </a:ln>
        </p:spPr>
        <p:txBody>
          <a:bodyPr wrap="square" lIns="91425" tIns="91425" rIns="91425" bIns="91425" anchor="t" anchorCtr="0"/>
          <a:lstStyle>
            <a:lvl1pPr marL="0" marR="0" lvl="0" indent="0" algn="ctr" rtl="0">
              <a:spcBef>
                <a:spcPts val="560"/>
              </a:spcBef>
              <a:buClr>
                <a:srgbClr val="595959"/>
              </a:buClr>
              <a:buFont typeface="Arial"/>
              <a:buNone/>
              <a:defRPr sz="2800" b="1" i="0" u="none" strike="noStrike" cap="none">
                <a:solidFill>
                  <a:srgbClr val="595959"/>
                </a:solidFill>
                <a:latin typeface="Corbel"/>
                <a:ea typeface="Corbel"/>
                <a:cs typeface="Corbel"/>
                <a:sym typeface="Corbel"/>
              </a:defRPr>
            </a:lvl1pPr>
            <a:lvl2pPr marL="457200" marR="0" lvl="1" indent="0" algn="ctr" rtl="0">
              <a:spcBef>
                <a:spcPts val="480"/>
              </a:spcBef>
              <a:buClr>
                <a:srgbClr val="888888"/>
              </a:buClr>
              <a:buFont typeface="Arial"/>
              <a:buNone/>
              <a:defRPr sz="2400" b="0" i="0" u="none" strike="noStrike" cap="none">
                <a:solidFill>
                  <a:srgbClr val="888888"/>
                </a:solidFill>
                <a:latin typeface="Corbel"/>
                <a:ea typeface="Corbel"/>
                <a:cs typeface="Corbel"/>
                <a:sym typeface="Corbel"/>
              </a:defRPr>
            </a:lvl2pPr>
            <a:lvl3pPr marL="914400" marR="0" lvl="2"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3pPr>
            <a:lvl4pPr marL="1371600" marR="0" lvl="3" indent="0" algn="ctr"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4pPr>
            <a:lvl5pPr marL="1828800" marR="0" lvl="4" indent="0" algn="ctr"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5pPr>
            <a:lvl6pPr marL="2286000" marR="0" lvl="5"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6pPr>
            <a:lvl7pPr marL="2743200" marR="0" lvl="6"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7pPr>
            <a:lvl8pPr marL="3200400" marR="0" lvl="7"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8pPr>
            <a:lvl9pPr marL="3657600" marR="0" lvl="8"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9pPr>
          </a:lstStyle>
          <a:p>
            <a:endParaRPr/>
          </a:p>
        </p:txBody>
      </p:sp>
      <p:sp>
        <p:nvSpPr>
          <p:cNvPr id="24" name="Shape 24"/>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5" name="Shape 25"/>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6" name="Shape 2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27" name="Shape 27"/>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re et texte vertical">
    <p:spTree>
      <p:nvGrpSpPr>
        <p:cNvPr id="1" name="Shape 93"/>
        <p:cNvGrpSpPr/>
        <p:nvPr/>
      </p:nvGrpSpPr>
      <p:grpSpPr>
        <a:xfrm>
          <a:off x="0" y="0"/>
          <a:ext cx="0" cy="0"/>
          <a:chOff x="0" y="0"/>
          <a:chExt cx="0" cy="0"/>
        </a:xfrm>
      </p:grpSpPr>
      <p:sp>
        <p:nvSpPr>
          <p:cNvPr id="94" name="Shape 94"/>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95" name="Shape 95"/>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6" name="Shape 96"/>
          <p:cNvSpPr txBox="1">
            <a:spLocks noGrp="1"/>
          </p:cNvSpPr>
          <p:nvPr>
            <p:ph type="body" idx="1"/>
          </p:nvPr>
        </p:nvSpPr>
        <p:spPr>
          <a:xfrm rot="5400000">
            <a:off x="2843808" y="-1748730"/>
            <a:ext cx="3456384" cy="864096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97" name="Shape 97"/>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8" name="Shape 98"/>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9" name="Shape 99"/>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00" name="Shape 100"/>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Titre vertical et texte">
    <p:spTree>
      <p:nvGrpSpPr>
        <p:cNvPr id="1" name="Shape 101"/>
        <p:cNvGrpSpPr/>
        <p:nvPr/>
      </p:nvGrpSpPr>
      <p:grpSpPr>
        <a:xfrm>
          <a:off x="0" y="0"/>
          <a:ext cx="0" cy="0"/>
          <a:chOff x="0" y="0"/>
          <a:chExt cx="0" cy="0"/>
        </a:xfrm>
      </p:grpSpPr>
      <p:sp>
        <p:nvSpPr>
          <p:cNvPr id="102" name="Shape 102"/>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103" name="Shape 103"/>
          <p:cNvSpPr txBox="1">
            <a:spLocks noGrp="1"/>
          </p:cNvSpPr>
          <p:nvPr>
            <p:ph type="title"/>
          </p:nvPr>
        </p:nvSpPr>
        <p:spPr>
          <a:xfrm rot="5400000">
            <a:off x="5463778" y="1371601"/>
            <a:ext cx="4388644" cy="2057400"/>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04" name="Shape 104"/>
          <p:cNvSpPr txBox="1">
            <a:spLocks noGrp="1"/>
          </p:cNvSpPr>
          <p:nvPr>
            <p:ph type="body" idx="1"/>
          </p:nvPr>
        </p:nvSpPr>
        <p:spPr>
          <a:xfrm rot="5400000">
            <a:off x="1272778" y="-609599"/>
            <a:ext cx="4388644" cy="60198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105" name="Shape 105"/>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06" name="Shape 106"/>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07" name="Shape 107"/>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08" name="Shape 108"/>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re et contenu">
    <p:spTree>
      <p:nvGrpSpPr>
        <p:cNvPr id="1" name="Shape 28"/>
        <p:cNvGrpSpPr/>
        <p:nvPr/>
      </p:nvGrpSpPr>
      <p:grpSpPr>
        <a:xfrm>
          <a:off x="0" y="0"/>
          <a:ext cx="0" cy="0"/>
          <a:chOff x="0" y="0"/>
          <a:chExt cx="0" cy="0"/>
        </a:xfrm>
      </p:grpSpPr>
      <p:sp>
        <p:nvSpPr>
          <p:cNvPr id="29" name="Shape 29"/>
          <p:cNvSpPr txBox="1">
            <a:spLocks noGrp="1"/>
          </p:cNvSpPr>
          <p:nvPr>
            <p:ph type="body" idx="1"/>
          </p:nvPr>
        </p:nvSpPr>
        <p:spPr>
          <a:xfrm>
            <a:off x="251520" y="843558"/>
            <a:ext cx="8640960" cy="3456384"/>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30" name="Shape 30"/>
          <p:cNvSpPr/>
          <p:nvPr/>
        </p:nvSpPr>
        <p:spPr>
          <a:xfrm>
            <a:off x="0" y="701257"/>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31" name="Shape 31"/>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32" name="Shape 32"/>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33" name="Shape 33"/>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34" name="Shape 34"/>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5" name="Shape 35"/>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Titre de secti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722313" y="2841781"/>
            <a:ext cx="7772400" cy="1021556"/>
          </a:xfrm>
          <a:prstGeom prst="rect">
            <a:avLst/>
          </a:prstGeom>
          <a:noFill/>
          <a:ln>
            <a:noFill/>
          </a:ln>
        </p:spPr>
        <p:txBody>
          <a:bodyPr wrap="square" lIns="91425" tIns="91425" rIns="91425" bIns="91425" anchor="t" anchorCtr="0"/>
          <a:lstStyle>
            <a:lvl1pPr marL="0" marR="0" lvl="0" indent="0" algn="l" rtl="0">
              <a:spcBef>
                <a:spcPts val="0"/>
              </a:spcBef>
              <a:buClr>
                <a:srgbClr val="B10404"/>
              </a:buClr>
              <a:buFont typeface="Corbel"/>
              <a:buNone/>
              <a:defRPr sz="40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8" name="Shape 38"/>
          <p:cNvSpPr txBox="1">
            <a:spLocks noGrp="1"/>
          </p:cNvSpPr>
          <p:nvPr>
            <p:ph type="body" idx="1"/>
          </p:nvPr>
        </p:nvSpPr>
        <p:spPr>
          <a:xfrm>
            <a:off x="760040" y="1707655"/>
            <a:ext cx="7772400" cy="1125140"/>
          </a:xfrm>
          <a:prstGeom prst="rect">
            <a:avLst/>
          </a:prstGeom>
          <a:noFill/>
          <a:ln>
            <a:noFill/>
          </a:ln>
        </p:spPr>
        <p:txBody>
          <a:bodyPr wrap="square" lIns="91425" tIns="91425" rIns="91425" bIns="91425" anchor="b" anchorCtr="0"/>
          <a:lstStyle>
            <a:lvl1pPr marL="0" marR="0" lvl="0" indent="0" algn="l" rtl="0">
              <a:spcBef>
                <a:spcPts val="400"/>
              </a:spcBef>
              <a:buClr>
                <a:srgbClr val="888888"/>
              </a:buClr>
              <a:buFont typeface="Arial"/>
              <a:buNone/>
              <a:defRPr sz="2000" b="1" i="0" u="none" strike="noStrike" cap="none">
                <a:solidFill>
                  <a:srgbClr val="888888"/>
                </a:solidFill>
                <a:latin typeface="Corbel"/>
                <a:ea typeface="Corbel"/>
                <a:cs typeface="Corbel"/>
                <a:sym typeface="Corbel"/>
              </a:defRPr>
            </a:lvl1pPr>
            <a:lvl2pPr marL="457200" marR="0" lvl="1" indent="0" algn="l"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2pPr>
            <a:lvl3pPr marL="914400" marR="0" lvl="2" indent="0" algn="l" rtl="0">
              <a:spcBef>
                <a:spcPts val="320"/>
              </a:spcBef>
              <a:buClr>
                <a:srgbClr val="888888"/>
              </a:buClr>
              <a:buFont typeface="Arial"/>
              <a:buNone/>
              <a:defRPr sz="1600" b="0" i="0" u="none" strike="noStrike" cap="none">
                <a:solidFill>
                  <a:srgbClr val="888888"/>
                </a:solidFill>
                <a:latin typeface="Corbel"/>
                <a:ea typeface="Corbel"/>
                <a:cs typeface="Corbel"/>
                <a:sym typeface="Corbel"/>
              </a:defRPr>
            </a:lvl3pPr>
            <a:lvl4pPr marL="1371600" marR="0" lvl="3"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4pPr>
            <a:lvl5pPr marL="1828800" marR="0" lvl="4"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5pPr>
            <a:lvl6pPr marL="2286000" marR="0" lvl="5"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6pPr>
            <a:lvl7pPr marL="2743200" marR="0" lvl="6"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7pPr>
            <a:lvl8pPr marL="3200400" marR="0" lvl="7"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8pPr>
            <a:lvl9pPr marL="3657600" marR="0" lvl="8"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39" name="Shape 39"/>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0" name="Shape 40"/>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1" name="Shape 41"/>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42" name="Shape 42"/>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Deux contenus">
    <p:spTree>
      <p:nvGrpSpPr>
        <p:cNvPr id="1" name="Shape 43"/>
        <p:cNvGrpSpPr/>
        <p:nvPr/>
      </p:nvGrpSpPr>
      <p:grpSpPr>
        <a:xfrm>
          <a:off x="0" y="0"/>
          <a:ext cx="0" cy="0"/>
          <a:chOff x="0" y="0"/>
          <a:chExt cx="0" cy="0"/>
        </a:xfrm>
      </p:grpSpPr>
      <p:sp>
        <p:nvSpPr>
          <p:cNvPr id="44" name="Shape 44"/>
          <p:cNvSpPr txBox="1">
            <a:spLocks noGrp="1"/>
          </p:cNvSpPr>
          <p:nvPr>
            <p:ph type="body" idx="1"/>
          </p:nvPr>
        </p:nvSpPr>
        <p:spPr>
          <a:xfrm>
            <a:off x="457200" y="1200151"/>
            <a:ext cx="4038600" cy="3394472"/>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9pPr>
          </a:lstStyle>
          <a:p>
            <a:endParaRPr/>
          </a:p>
        </p:txBody>
      </p:sp>
      <p:sp>
        <p:nvSpPr>
          <p:cNvPr id="45" name="Shape 45"/>
          <p:cNvSpPr txBox="1">
            <a:spLocks noGrp="1"/>
          </p:cNvSpPr>
          <p:nvPr>
            <p:ph type="body" idx="2"/>
          </p:nvPr>
        </p:nvSpPr>
        <p:spPr>
          <a:xfrm>
            <a:off x="4648200" y="1200151"/>
            <a:ext cx="4038600" cy="3394472"/>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9pPr>
          </a:lstStyle>
          <a:p>
            <a:endParaRPr/>
          </a:p>
        </p:txBody>
      </p:sp>
      <p:sp>
        <p:nvSpPr>
          <p:cNvPr id="46" name="Shape 46"/>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47" name="Shape 47"/>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8" name="Shape 48"/>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9" name="Shape 49"/>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50" name="Shape 50"/>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1" name="Shape 51"/>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mparaison">
    <p:spTree>
      <p:nvGrpSpPr>
        <p:cNvPr id="1" name="Shape 52"/>
        <p:cNvGrpSpPr/>
        <p:nvPr/>
      </p:nvGrpSpPr>
      <p:grpSpPr>
        <a:xfrm>
          <a:off x="0" y="0"/>
          <a:ext cx="0" cy="0"/>
          <a:chOff x="0" y="0"/>
          <a:chExt cx="0" cy="0"/>
        </a:xfrm>
      </p:grpSpPr>
      <p:sp>
        <p:nvSpPr>
          <p:cNvPr id="53" name="Shape 53"/>
          <p:cNvSpPr txBox="1">
            <a:spLocks noGrp="1"/>
          </p:cNvSpPr>
          <p:nvPr>
            <p:ph type="body" idx="1"/>
          </p:nvPr>
        </p:nvSpPr>
        <p:spPr>
          <a:xfrm>
            <a:off x="457200" y="1059583"/>
            <a:ext cx="4040188" cy="571574"/>
          </a:xfrm>
          <a:prstGeom prst="rect">
            <a:avLst/>
          </a:prstGeom>
          <a:solidFill>
            <a:schemeClr val="dk2"/>
          </a:solidFill>
          <a:ln>
            <a:noFill/>
          </a:ln>
        </p:spPr>
        <p:txBody>
          <a:bodyPr wrap="square" lIns="91425" tIns="91425" rIns="91425" bIns="91425" anchor="b" anchorCtr="0"/>
          <a:lstStyle>
            <a:lvl1pPr marL="0" marR="0" lvl="0" indent="0" algn="l" rtl="0">
              <a:spcBef>
                <a:spcPts val="480"/>
              </a:spcBef>
              <a:buClr>
                <a:schemeClr val="lt2"/>
              </a:buClr>
              <a:buFont typeface="Arial"/>
              <a:buNone/>
              <a:defRPr sz="2400" b="1" i="0" u="none" strike="noStrike" cap="none">
                <a:solidFill>
                  <a:schemeClr val="lt2"/>
                </a:solidFill>
                <a:latin typeface="Corbel"/>
                <a:ea typeface="Corbel"/>
                <a:cs typeface="Corbel"/>
                <a:sym typeface="Corbel"/>
              </a:defRPr>
            </a:lvl1pPr>
            <a:lvl2pPr marL="457200" marR="0" lvl="1" indent="0" algn="l" rtl="0">
              <a:spcBef>
                <a:spcPts val="400"/>
              </a:spcBef>
              <a:buClr>
                <a:srgbClr val="424242"/>
              </a:buClr>
              <a:buFont typeface="Arial"/>
              <a:buNone/>
              <a:defRPr sz="2000" b="1" i="0" u="none" strike="noStrike" cap="none">
                <a:solidFill>
                  <a:srgbClr val="424242"/>
                </a:solidFill>
                <a:latin typeface="Corbel"/>
                <a:ea typeface="Corbel"/>
                <a:cs typeface="Corbel"/>
                <a:sym typeface="Corbel"/>
              </a:defRPr>
            </a:lvl2pPr>
            <a:lvl3pPr marL="914400" marR="0" lvl="2" indent="0" algn="l" rtl="0">
              <a:spcBef>
                <a:spcPts val="360"/>
              </a:spcBef>
              <a:buClr>
                <a:srgbClr val="424242"/>
              </a:buClr>
              <a:buFont typeface="Arial"/>
              <a:buNone/>
              <a:defRPr sz="1800" b="1" i="0" u="none" strike="noStrike" cap="none">
                <a:solidFill>
                  <a:srgbClr val="424242"/>
                </a:solidFill>
                <a:latin typeface="Corbel"/>
                <a:ea typeface="Corbel"/>
                <a:cs typeface="Corbel"/>
                <a:sym typeface="Corbel"/>
              </a:defRPr>
            </a:lvl3pPr>
            <a:lvl4pPr marL="1371600" marR="0" lvl="3"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4pPr>
            <a:lvl5pPr marL="1828800" marR="0" lvl="4"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5pPr>
            <a:lvl6pPr marL="2286000" marR="0" lvl="5"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54" name="Shape 54"/>
          <p:cNvSpPr txBox="1">
            <a:spLocks noGrp="1"/>
          </p:cNvSpPr>
          <p:nvPr>
            <p:ph type="body" idx="2"/>
          </p:nvPr>
        </p:nvSpPr>
        <p:spPr>
          <a:xfrm>
            <a:off x="457200" y="1631156"/>
            <a:ext cx="4040188" cy="2963466"/>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1" i="0" u="none" strike="noStrike" cap="none">
                <a:solidFill>
                  <a:schemeClr val="dk1"/>
                </a:solidFill>
                <a:latin typeface="Corbel"/>
                <a:ea typeface="Corbel"/>
                <a:cs typeface="Corbel"/>
                <a:sym typeface="Corbel"/>
              </a:defRPr>
            </a:lvl1pPr>
            <a:lvl2pPr marL="742950" marR="0" lvl="1" indent="-15875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2pPr>
            <a:lvl3pPr marL="1143000" marR="0" lvl="2"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3pPr>
            <a:lvl4pPr marL="1600200" marR="0" lvl="3"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4pPr>
            <a:lvl5pPr marL="2057400" marR="0" lvl="4"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9pPr>
          </a:lstStyle>
          <a:p>
            <a:endParaRPr/>
          </a:p>
        </p:txBody>
      </p:sp>
      <p:sp>
        <p:nvSpPr>
          <p:cNvPr id="55" name="Shape 55"/>
          <p:cNvSpPr txBox="1">
            <a:spLocks noGrp="1"/>
          </p:cNvSpPr>
          <p:nvPr>
            <p:ph type="body" idx="3"/>
          </p:nvPr>
        </p:nvSpPr>
        <p:spPr>
          <a:xfrm>
            <a:off x="4645026" y="1059583"/>
            <a:ext cx="4041775" cy="571574"/>
          </a:xfrm>
          <a:prstGeom prst="rect">
            <a:avLst/>
          </a:prstGeom>
          <a:solidFill>
            <a:schemeClr val="dk2"/>
          </a:solidFill>
          <a:ln>
            <a:noFill/>
          </a:ln>
        </p:spPr>
        <p:txBody>
          <a:bodyPr wrap="square" lIns="91425" tIns="91425" rIns="91425" bIns="91425" anchor="b" anchorCtr="0"/>
          <a:lstStyle>
            <a:lvl1pPr marL="0" marR="0" lvl="0" indent="0" algn="l" rtl="0">
              <a:spcBef>
                <a:spcPts val="480"/>
              </a:spcBef>
              <a:buClr>
                <a:schemeClr val="lt2"/>
              </a:buClr>
              <a:buFont typeface="Arial"/>
              <a:buNone/>
              <a:defRPr sz="2400" b="1" i="0" u="none" strike="noStrike" cap="none">
                <a:solidFill>
                  <a:schemeClr val="lt2"/>
                </a:solidFill>
                <a:latin typeface="Corbel"/>
                <a:ea typeface="Corbel"/>
                <a:cs typeface="Corbel"/>
                <a:sym typeface="Corbel"/>
              </a:defRPr>
            </a:lvl1pPr>
            <a:lvl2pPr marL="457200" marR="0" lvl="1" indent="0" algn="l" rtl="0">
              <a:spcBef>
                <a:spcPts val="400"/>
              </a:spcBef>
              <a:buClr>
                <a:srgbClr val="424242"/>
              </a:buClr>
              <a:buFont typeface="Arial"/>
              <a:buNone/>
              <a:defRPr sz="2000" b="1" i="0" u="none" strike="noStrike" cap="none">
                <a:solidFill>
                  <a:srgbClr val="424242"/>
                </a:solidFill>
                <a:latin typeface="Corbel"/>
                <a:ea typeface="Corbel"/>
                <a:cs typeface="Corbel"/>
                <a:sym typeface="Corbel"/>
              </a:defRPr>
            </a:lvl2pPr>
            <a:lvl3pPr marL="914400" marR="0" lvl="2" indent="0" algn="l" rtl="0">
              <a:spcBef>
                <a:spcPts val="360"/>
              </a:spcBef>
              <a:buClr>
                <a:srgbClr val="424242"/>
              </a:buClr>
              <a:buFont typeface="Arial"/>
              <a:buNone/>
              <a:defRPr sz="1800" b="1" i="0" u="none" strike="noStrike" cap="none">
                <a:solidFill>
                  <a:srgbClr val="424242"/>
                </a:solidFill>
                <a:latin typeface="Corbel"/>
                <a:ea typeface="Corbel"/>
                <a:cs typeface="Corbel"/>
                <a:sym typeface="Corbel"/>
              </a:defRPr>
            </a:lvl3pPr>
            <a:lvl4pPr marL="1371600" marR="0" lvl="3"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4pPr>
            <a:lvl5pPr marL="1828800" marR="0" lvl="4"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5pPr>
            <a:lvl6pPr marL="2286000" marR="0" lvl="5"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56" name="Shape 56"/>
          <p:cNvSpPr txBox="1">
            <a:spLocks noGrp="1"/>
          </p:cNvSpPr>
          <p:nvPr>
            <p:ph type="body" idx="4"/>
          </p:nvPr>
        </p:nvSpPr>
        <p:spPr>
          <a:xfrm>
            <a:off x="4645026" y="1631156"/>
            <a:ext cx="4041775" cy="2963466"/>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1" i="0" u="none" strike="noStrike" cap="none">
                <a:solidFill>
                  <a:schemeClr val="dk1"/>
                </a:solidFill>
                <a:latin typeface="Corbel"/>
                <a:ea typeface="Corbel"/>
                <a:cs typeface="Corbel"/>
                <a:sym typeface="Corbel"/>
              </a:defRPr>
            </a:lvl1pPr>
            <a:lvl2pPr marL="742950" marR="0" lvl="1" indent="-15875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2pPr>
            <a:lvl3pPr marL="1143000" marR="0" lvl="2"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3pPr>
            <a:lvl4pPr marL="1600200" marR="0" lvl="3"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4pPr>
            <a:lvl5pPr marL="2057400" marR="0" lvl="4"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9pPr>
          </a:lstStyle>
          <a:p>
            <a:endParaRPr/>
          </a:p>
        </p:txBody>
      </p:sp>
      <p:sp>
        <p:nvSpPr>
          <p:cNvPr id="57" name="Shape 57"/>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58" name="Shape 58"/>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59" name="Shape 59"/>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0" name="Shape 60"/>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61" name="Shape 61"/>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re seul">
    <p:spTree>
      <p:nvGrpSpPr>
        <p:cNvPr id="1" name="Shape 62"/>
        <p:cNvGrpSpPr/>
        <p:nvPr/>
      </p:nvGrpSpPr>
      <p:grpSpPr>
        <a:xfrm>
          <a:off x="0" y="0"/>
          <a:ext cx="0" cy="0"/>
          <a:chOff x="0" y="0"/>
          <a:chExt cx="0" cy="0"/>
        </a:xfrm>
      </p:grpSpPr>
      <p:sp>
        <p:nvSpPr>
          <p:cNvPr id="63" name="Shape 63"/>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64" name="Shape 64"/>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5" name="Shape 65"/>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6" name="Shape 6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67" name="Shape 67"/>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8" name="Shape 68"/>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Vide">
    <p:spTree>
      <p:nvGrpSpPr>
        <p:cNvPr id="1" name="Shape 69"/>
        <p:cNvGrpSpPr/>
        <p:nvPr/>
      </p:nvGrpSpPr>
      <p:grpSpPr>
        <a:xfrm>
          <a:off x="0" y="0"/>
          <a:ext cx="0" cy="0"/>
          <a:chOff x="0" y="0"/>
          <a:chExt cx="0" cy="0"/>
        </a:xfrm>
      </p:grpSpPr>
      <p:sp>
        <p:nvSpPr>
          <p:cNvPr id="70" name="Shape 70"/>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71" name="Shape 71"/>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72" name="Shape 72"/>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73" name="Shape 73"/>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74" name="Shape 74"/>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75" name="Shape 75"/>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u avec légende">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457201" y="204787"/>
            <a:ext cx="3008313" cy="871538"/>
          </a:xfrm>
          <a:prstGeom prst="rect">
            <a:avLst/>
          </a:prstGeom>
          <a:solidFill>
            <a:schemeClr val="accent1"/>
          </a:solidFill>
          <a:ln>
            <a:noFill/>
          </a:ln>
        </p:spPr>
        <p:txBody>
          <a:bodyPr wrap="square" lIns="91425" tIns="91425" rIns="91425" bIns="91425" anchor="b" anchorCtr="0"/>
          <a:lstStyle>
            <a:lvl1pPr marL="0" marR="0" lvl="0" indent="0" algn="l" rtl="0">
              <a:spcBef>
                <a:spcPts val="0"/>
              </a:spcBef>
              <a:buClr>
                <a:schemeClr val="lt2"/>
              </a:buClr>
              <a:buFont typeface="Corbel"/>
              <a:buNone/>
              <a:defRPr sz="2000" b="1" i="0" u="none" strike="noStrike" cap="none">
                <a:solidFill>
                  <a:schemeClr val="lt2"/>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8" name="Shape 78"/>
          <p:cNvSpPr txBox="1">
            <a:spLocks noGrp="1"/>
          </p:cNvSpPr>
          <p:nvPr>
            <p:ph type="body" idx="1"/>
          </p:nvPr>
        </p:nvSpPr>
        <p:spPr>
          <a:xfrm>
            <a:off x="3575050" y="204788"/>
            <a:ext cx="5111750" cy="4389835"/>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1" i="0" u="none" strike="noStrike" cap="none">
                <a:solidFill>
                  <a:schemeClr val="dk1"/>
                </a:solidFill>
                <a:latin typeface="Corbel"/>
                <a:ea typeface="Corbel"/>
                <a:cs typeface="Corbel"/>
                <a:sym typeface="Corbel"/>
              </a:defRPr>
            </a:lvl1pPr>
            <a:lvl2pPr marL="742950" marR="0" lvl="1" indent="-107950" algn="l" rtl="0">
              <a:spcBef>
                <a:spcPts val="560"/>
              </a:spcBef>
              <a:buClr>
                <a:srgbClr val="424242"/>
              </a:buClr>
              <a:buSzPct val="100000"/>
              <a:buFont typeface="Arial"/>
              <a:buChar char="–"/>
              <a:defRPr sz="2800" b="0" i="0" u="none" strike="noStrike" cap="none">
                <a:solidFill>
                  <a:srgbClr val="424242"/>
                </a:solidFill>
                <a:latin typeface="Corbel"/>
                <a:ea typeface="Corbel"/>
                <a:cs typeface="Corbel"/>
                <a:sym typeface="Corbel"/>
              </a:defRPr>
            </a:lvl2pPr>
            <a:lvl3pPr marL="1143000" marR="0" lvl="2" indent="-7620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3pPr>
            <a:lvl4pPr marL="1600200" marR="0" lvl="3"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4pPr>
            <a:lvl5pPr marL="2057400" marR="0" lvl="4"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79" name="Shape 79"/>
          <p:cNvSpPr txBox="1">
            <a:spLocks noGrp="1"/>
          </p:cNvSpPr>
          <p:nvPr>
            <p:ph type="body" idx="2"/>
          </p:nvPr>
        </p:nvSpPr>
        <p:spPr>
          <a:xfrm>
            <a:off x="457201" y="1076326"/>
            <a:ext cx="3008313" cy="3518297"/>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1" i="0" u="none" strike="noStrike" cap="none">
                <a:solidFill>
                  <a:schemeClr val="dk1"/>
                </a:solidFill>
                <a:latin typeface="Corbel"/>
                <a:ea typeface="Corbel"/>
                <a:cs typeface="Corbel"/>
                <a:sym typeface="Corbel"/>
              </a:defRPr>
            </a:lvl1pPr>
            <a:lvl2pPr marL="457200" marR="0" lvl="1" indent="0" algn="l" rtl="0">
              <a:spcBef>
                <a:spcPts val="240"/>
              </a:spcBef>
              <a:buClr>
                <a:srgbClr val="424242"/>
              </a:buClr>
              <a:buFont typeface="Arial"/>
              <a:buNone/>
              <a:defRPr sz="1200" b="0" i="0" u="none" strike="noStrike" cap="none">
                <a:solidFill>
                  <a:srgbClr val="424242"/>
                </a:solidFill>
                <a:latin typeface="Corbel"/>
                <a:ea typeface="Corbel"/>
                <a:cs typeface="Corbel"/>
                <a:sym typeface="Corbel"/>
              </a:defRPr>
            </a:lvl2pPr>
            <a:lvl3pPr marL="914400" marR="0" lvl="2" indent="0" algn="l" rtl="0">
              <a:spcBef>
                <a:spcPts val="200"/>
              </a:spcBef>
              <a:buClr>
                <a:srgbClr val="424242"/>
              </a:buClr>
              <a:buFont typeface="Arial"/>
              <a:buNone/>
              <a:defRPr sz="1000" b="0" i="0" u="none" strike="noStrike" cap="none">
                <a:solidFill>
                  <a:srgbClr val="424242"/>
                </a:solidFill>
                <a:latin typeface="Corbel"/>
                <a:ea typeface="Corbel"/>
                <a:cs typeface="Corbel"/>
                <a:sym typeface="Corbel"/>
              </a:defRPr>
            </a:lvl3pPr>
            <a:lvl4pPr marL="1371600" marR="0" lvl="3"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4pPr>
            <a:lvl5pPr marL="1828800" marR="0" lvl="4"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5pPr>
            <a:lvl6pPr marL="2286000" marR="0" lvl="5"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80" name="Shape 80"/>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81" name="Shape 81"/>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82" name="Shape 82"/>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83" name="Shape 83"/>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Image avec légende">
    <p:spTree>
      <p:nvGrpSpPr>
        <p:cNvPr id="1" name="Shape 84"/>
        <p:cNvGrpSpPr/>
        <p:nvPr/>
      </p:nvGrpSpPr>
      <p:grpSpPr>
        <a:xfrm>
          <a:off x="0" y="0"/>
          <a:ext cx="0" cy="0"/>
          <a:chOff x="0" y="0"/>
          <a:chExt cx="0" cy="0"/>
        </a:xfrm>
      </p:grpSpPr>
      <p:sp>
        <p:nvSpPr>
          <p:cNvPr id="85" name="Shape 85"/>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86" name="Shape 86"/>
          <p:cNvSpPr txBox="1">
            <a:spLocks noGrp="1"/>
          </p:cNvSpPr>
          <p:nvPr>
            <p:ph type="title"/>
          </p:nvPr>
        </p:nvSpPr>
        <p:spPr>
          <a:xfrm>
            <a:off x="1792288" y="3600450"/>
            <a:ext cx="5486400" cy="425054"/>
          </a:xfrm>
          <a:prstGeom prst="rect">
            <a:avLst/>
          </a:prstGeom>
          <a:solidFill>
            <a:schemeClr val="accent1"/>
          </a:solidFill>
          <a:ln>
            <a:noFill/>
          </a:ln>
        </p:spPr>
        <p:txBody>
          <a:bodyPr wrap="square" lIns="91425" tIns="91425" rIns="91425" bIns="91425" anchor="b" anchorCtr="0"/>
          <a:lstStyle>
            <a:lvl1pPr marL="0" marR="0" lvl="0" indent="0" algn="l" rtl="0">
              <a:spcBef>
                <a:spcPts val="0"/>
              </a:spcBef>
              <a:buClr>
                <a:schemeClr val="lt2"/>
              </a:buClr>
              <a:buFont typeface="Corbel"/>
              <a:buNone/>
              <a:defRPr sz="2000" b="1" i="0" u="none" strike="noStrike" cap="none">
                <a:solidFill>
                  <a:schemeClr val="lt2"/>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7" name="Shape 87"/>
          <p:cNvSpPr>
            <a:spLocks noGrp="1"/>
          </p:cNvSpPr>
          <p:nvPr>
            <p:ph type="pic" idx="2"/>
          </p:nvPr>
        </p:nvSpPr>
        <p:spPr>
          <a:xfrm>
            <a:off x="1792288" y="459581"/>
            <a:ext cx="5486400" cy="3086100"/>
          </a:xfrm>
          <a:prstGeom prst="rect">
            <a:avLst/>
          </a:prstGeom>
          <a:noFill/>
          <a:ln>
            <a:noFill/>
          </a:ln>
        </p:spPr>
        <p:txBody>
          <a:bodyPr wrap="square" lIns="91425" tIns="91425" rIns="91425" bIns="91425" anchor="t" anchorCtr="0"/>
          <a:lstStyle>
            <a:lvl1pPr marL="0" marR="0" lvl="0" indent="0" algn="l" rtl="0">
              <a:spcBef>
                <a:spcPts val="640"/>
              </a:spcBef>
              <a:buClr>
                <a:schemeClr val="dk1"/>
              </a:buClr>
              <a:buFont typeface="Arial"/>
              <a:buNone/>
              <a:defRPr sz="3200" b="1" i="0" u="none" strike="noStrike" cap="none">
                <a:solidFill>
                  <a:schemeClr val="dk1"/>
                </a:solidFill>
                <a:latin typeface="Corbel"/>
                <a:ea typeface="Corbel"/>
                <a:cs typeface="Corbel"/>
                <a:sym typeface="Corbel"/>
              </a:defRPr>
            </a:lvl1pPr>
            <a:lvl2pPr marL="457200" marR="0" lvl="1" indent="0" algn="l" rtl="0">
              <a:spcBef>
                <a:spcPts val="560"/>
              </a:spcBef>
              <a:buClr>
                <a:srgbClr val="424242"/>
              </a:buClr>
              <a:buFont typeface="Arial"/>
              <a:buNone/>
              <a:defRPr sz="2800" b="0" i="0" u="none" strike="noStrike" cap="none">
                <a:solidFill>
                  <a:srgbClr val="424242"/>
                </a:solidFill>
                <a:latin typeface="Corbel"/>
                <a:ea typeface="Corbel"/>
                <a:cs typeface="Corbel"/>
                <a:sym typeface="Corbel"/>
              </a:defRPr>
            </a:lvl2pPr>
            <a:lvl3pPr marL="914400" marR="0" lvl="2" indent="0" algn="l" rtl="0">
              <a:spcBef>
                <a:spcPts val="480"/>
              </a:spcBef>
              <a:buClr>
                <a:srgbClr val="424242"/>
              </a:buClr>
              <a:buFont typeface="Arial"/>
              <a:buNone/>
              <a:defRPr sz="2400" b="0" i="0" u="none" strike="noStrike" cap="none">
                <a:solidFill>
                  <a:srgbClr val="424242"/>
                </a:solidFill>
                <a:latin typeface="Corbel"/>
                <a:ea typeface="Corbel"/>
                <a:cs typeface="Corbel"/>
                <a:sym typeface="Corbel"/>
              </a:defRPr>
            </a:lvl3pPr>
            <a:lvl4pPr marL="1371600" marR="0" lvl="3" indent="0" algn="l" rtl="0">
              <a:spcBef>
                <a:spcPts val="400"/>
              </a:spcBef>
              <a:buClr>
                <a:srgbClr val="424242"/>
              </a:buClr>
              <a:buFont typeface="Arial"/>
              <a:buNone/>
              <a:defRPr sz="2000" b="0" i="0" u="none" strike="noStrike" cap="none">
                <a:solidFill>
                  <a:srgbClr val="424242"/>
                </a:solidFill>
                <a:latin typeface="Corbel"/>
                <a:ea typeface="Corbel"/>
                <a:cs typeface="Corbel"/>
                <a:sym typeface="Corbel"/>
              </a:defRPr>
            </a:lvl4pPr>
            <a:lvl5pPr marL="1828800" marR="0" lvl="4" indent="0" algn="l" rtl="0">
              <a:spcBef>
                <a:spcPts val="400"/>
              </a:spcBef>
              <a:buClr>
                <a:srgbClr val="424242"/>
              </a:buClr>
              <a:buFont typeface="Arial"/>
              <a:buNone/>
              <a:defRPr sz="2000" b="0" i="0" u="none" strike="noStrike" cap="none">
                <a:solidFill>
                  <a:srgbClr val="424242"/>
                </a:solidFill>
                <a:latin typeface="Corbel"/>
                <a:ea typeface="Corbel"/>
                <a:cs typeface="Corbel"/>
                <a:sym typeface="Corbel"/>
              </a:defRPr>
            </a:lvl5pPr>
            <a:lvl6pPr marL="2286000" marR="0" lvl="5"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6pPr>
            <a:lvl7pPr marL="2743200" marR="0" lvl="6"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7pPr>
            <a:lvl8pPr marL="3200400" marR="0" lvl="7"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8pPr>
            <a:lvl9pPr marL="3657600" marR="0" lvl="8"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9pPr>
          </a:lstStyle>
          <a:p>
            <a:endParaRPr/>
          </a:p>
        </p:txBody>
      </p:sp>
      <p:sp>
        <p:nvSpPr>
          <p:cNvPr id="88" name="Shape 88"/>
          <p:cNvSpPr txBox="1">
            <a:spLocks noGrp="1"/>
          </p:cNvSpPr>
          <p:nvPr>
            <p:ph type="body" idx="1"/>
          </p:nvPr>
        </p:nvSpPr>
        <p:spPr>
          <a:xfrm>
            <a:off x="1792288" y="4025503"/>
            <a:ext cx="5486400" cy="603647"/>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1" i="0" u="none" strike="noStrike" cap="none">
                <a:solidFill>
                  <a:schemeClr val="dk1"/>
                </a:solidFill>
                <a:latin typeface="Corbel"/>
                <a:ea typeface="Corbel"/>
                <a:cs typeface="Corbel"/>
                <a:sym typeface="Corbel"/>
              </a:defRPr>
            </a:lvl1pPr>
            <a:lvl2pPr marL="457200" marR="0" lvl="1" indent="0" algn="l" rtl="0">
              <a:spcBef>
                <a:spcPts val="240"/>
              </a:spcBef>
              <a:buClr>
                <a:srgbClr val="424242"/>
              </a:buClr>
              <a:buFont typeface="Arial"/>
              <a:buNone/>
              <a:defRPr sz="1200" b="0" i="0" u="none" strike="noStrike" cap="none">
                <a:solidFill>
                  <a:srgbClr val="424242"/>
                </a:solidFill>
                <a:latin typeface="Corbel"/>
                <a:ea typeface="Corbel"/>
                <a:cs typeface="Corbel"/>
                <a:sym typeface="Corbel"/>
              </a:defRPr>
            </a:lvl2pPr>
            <a:lvl3pPr marL="914400" marR="0" lvl="2" indent="0" algn="l" rtl="0">
              <a:spcBef>
                <a:spcPts val="200"/>
              </a:spcBef>
              <a:buClr>
                <a:srgbClr val="424242"/>
              </a:buClr>
              <a:buFont typeface="Arial"/>
              <a:buNone/>
              <a:defRPr sz="1000" b="0" i="0" u="none" strike="noStrike" cap="none">
                <a:solidFill>
                  <a:srgbClr val="424242"/>
                </a:solidFill>
                <a:latin typeface="Corbel"/>
                <a:ea typeface="Corbel"/>
                <a:cs typeface="Corbel"/>
                <a:sym typeface="Corbel"/>
              </a:defRPr>
            </a:lvl3pPr>
            <a:lvl4pPr marL="1371600" marR="0" lvl="3"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4pPr>
            <a:lvl5pPr marL="1828800" marR="0" lvl="4"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5pPr>
            <a:lvl6pPr marL="2286000" marR="0" lvl="5"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89" name="Shape 89"/>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0" name="Shape 90"/>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1" name="Shape 91"/>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92" name="Shape 92"/>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Shape 9"/>
        <p:cNvGrpSpPr/>
        <p:nvPr/>
      </p:nvGrpSpPr>
      <p:grpSpPr>
        <a:xfrm>
          <a:off x="0" y="0"/>
          <a:ext cx="0" cy="0"/>
          <a:chOff x="0" y="0"/>
          <a:chExt cx="0" cy="0"/>
        </a:xfrm>
      </p:grpSpPr>
      <p:pic>
        <p:nvPicPr>
          <p:cNvPr id="10" name="Shape 10"/>
          <p:cNvPicPr preferRelativeResize="0"/>
          <p:nvPr/>
        </p:nvPicPr>
        <p:blipFill rotWithShape="1">
          <a:blip r:embed="rId13">
            <a:alphaModFix/>
          </a:blip>
          <a:srcRect/>
          <a:stretch/>
        </p:blipFill>
        <p:spPr>
          <a:xfrm>
            <a:off x="-396" y="4083918"/>
            <a:ext cx="9144793" cy="1078993"/>
          </a:xfrm>
          <a:prstGeom prst="rect">
            <a:avLst/>
          </a:prstGeom>
          <a:noFill/>
          <a:ln>
            <a:noFill/>
          </a:ln>
        </p:spPr>
      </p:pic>
      <p:sp>
        <p:nvSpPr>
          <p:cNvPr id="11" name="Shape 11"/>
          <p:cNvSpPr/>
          <p:nvPr/>
        </p:nvSpPr>
        <p:spPr>
          <a:xfrm>
            <a:off x="0" y="0"/>
            <a:ext cx="9144000" cy="843558"/>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12" name="Shape 12"/>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3" name="Shape 13"/>
          <p:cNvSpPr txBox="1">
            <a:spLocks noGrp="1"/>
          </p:cNvSpPr>
          <p:nvPr>
            <p:ph type="body" idx="1"/>
          </p:nvPr>
        </p:nvSpPr>
        <p:spPr>
          <a:xfrm>
            <a:off x="251520" y="843558"/>
            <a:ext cx="8640960" cy="3456384"/>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14" name="Shape 14"/>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5" name="Shape 15"/>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6" name="Shape 16"/>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7" name="Shape 17"/>
          <p:cNvSpPr txBox="1"/>
          <p:nvPr/>
        </p:nvSpPr>
        <p:spPr>
          <a:xfrm>
            <a:off x="-396" y="4993459"/>
            <a:ext cx="9144396" cy="200055"/>
          </a:xfrm>
          <a:prstGeom prst="rect">
            <a:avLst/>
          </a:prstGeom>
          <a:noFill/>
          <a:ln>
            <a:noFill/>
          </a:ln>
        </p:spPr>
        <p:txBody>
          <a:bodyPr wrap="square" lIns="91425" tIns="45700" rIns="91425" bIns="45700" anchor="t" anchorCtr="0">
            <a:noAutofit/>
          </a:bodyPr>
          <a:lstStyle/>
          <a:p>
            <a:pPr marL="0" marR="0" lvl="0" indent="0" algn="r" rtl="0">
              <a:spcBef>
                <a:spcPts val="0"/>
              </a:spcBef>
              <a:buSzPct val="25000"/>
              <a:buNone/>
            </a:pPr>
            <a:r>
              <a:rPr lang="fr-FR" sz="700" b="0" i="0" u="none" strike="noStrike" cap="none">
                <a:solidFill>
                  <a:schemeClr val="dk2"/>
                </a:solidFill>
                <a:latin typeface="Corbel"/>
                <a:ea typeface="Corbel"/>
                <a:cs typeface="Corbel"/>
                <a:sym typeface="Corbel"/>
              </a:rPr>
              <a:t>Ce document est la propriété exclusive de l’EPSAC et par extension de l’EPSA et de l’ensemble de ses membres. Il ne saurait être utilisé, reproduit, représenté, transmis ou divulgué sans accord préalable et explicite</a:t>
            </a:r>
          </a:p>
        </p:txBody>
      </p:sp>
      <p:pic>
        <p:nvPicPr>
          <p:cNvPr id="18" name="Shape 18"/>
          <p:cNvPicPr preferRelativeResize="0"/>
          <p:nvPr/>
        </p:nvPicPr>
        <p:blipFill rotWithShape="1">
          <a:blip r:embed="rId14">
            <a:alphaModFix/>
          </a:blip>
          <a:srcRect l="26596" t="39578" r="24486" b="28733"/>
          <a:stretch/>
        </p:blipFill>
        <p:spPr>
          <a:xfrm>
            <a:off x="7538268" y="0"/>
            <a:ext cx="1605733" cy="127729"/>
          </a:xfrm>
          <a:prstGeom prst="rect">
            <a:avLst/>
          </a:prstGeom>
          <a:noFill/>
          <a:ln>
            <a:noFill/>
          </a:ln>
        </p:spPr>
      </p:pic>
      <p:sp>
        <p:nvSpPr>
          <p:cNvPr id="19" name="Shape 19"/>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xml"/><Relationship Id="rId5" Type="http://schemas.openxmlformats.org/officeDocument/2006/relationships/image" Target="../media/image7.jp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ctrTitle"/>
          </p:nvPr>
        </p:nvSpPr>
        <p:spPr>
          <a:xfrm>
            <a:off x="683568" y="694592"/>
            <a:ext cx="7772400" cy="1670539"/>
          </a:xfrm>
          <a:prstGeom prst="rect">
            <a:avLst/>
          </a:prstGeom>
          <a:noFill/>
          <a:ln>
            <a:noFill/>
          </a:ln>
        </p:spPr>
        <p:txBody>
          <a:bodyPr wrap="square" lIns="91425" tIns="45700" rIns="91425" bIns="45700" anchor="ctr" anchorCtr="0">
            <a:noAutofit/>
          </a:bodyPr>
          <a:lstStyle/>
          <a:p>
            <a:pPr marL="0" marR="0" lvl="0" indent="0" algn="ctr" rtl="0">
              <a:spcBef>
                <a:spcPts val="0"/>
              </a:spcBef>
              <a:buClr>
                <a:srgbClr val="B10404"/>
              </a:buClr>
              <a:buSzPct val="25000"/>
              <a:buFont typeface="Corbel"/>
              <a:buNone/>
            </a:pPr>
            <a:r>
              <a:rPr lang="fr-FR" sz="4800" b="1" i="0" u="none" strike="noStrike" cap="none" dirty="0" smtClean="0">
                <a:solidFill>
                  <a:schemeClr val="tx1"/>
                </a:solidFill>
                <a:latin typeface="Century Gothic" panose="020B0502020202020204" pitchFamily="34" charset="0"/>
                <a:sym typeface="Corbel"/>
              </a:rPr>
              <a:t>TOP </a:t>
            </a:r>
            <a:r>
              <a:rPr lang="fr-FR" sz="4800" dirty="0" smtClean="0">
                <a:solidFill>
                  <a:schemeClr val="tx1"/>
                </a:solidFill>
                <a:latin typeface="Century Gothic" panose="020B0502020202020204" pitchFamily="34" charset="0"/>
              </a:rPr>
              <a:t>O</a:t>
            </a:r>
            <a:r>
              <a:rPr lang="fr-FR" sz="4800" b="1" i="0" u="none" strike="noStrike" cap="none" dirty="0" smtClean="0">
                <a:solidFill>
                  <a:schemeClr val="tx1"/>
                </a:solidFill>
                <a:latin typeface="Century Gothic" panose="020B0502020202020204" pitchFamily="34" charset="0"/>
                <a:sym typeface="Corbel"/>
              </a:rPr>
              <a:t>rgane</a:t>
            </a:r>
            <a:br>
              <a:rPr lang="fr-FR" sz="4800" b="1" i="0" u="none" strike="noStrike" cap="none" dirty="0" smtClean="0">
                <a:solidFill>
                  <a:schemeClr val="tx1"/>
                </a:solidFill>
                <a:latin typeface="Century Gothic" panose="020B0502020202020204" pitchFamily="34" charset="0"/>
                <a:sym typeface="Corbel"/>
              </a:rPr>
            </a:br>
            <a:r>
              <a:rPr lang="fr-FR" sz="3200" dirty="0" err="1" smtClean="0">
                <a:latin typeface="Century Gothic" panose="020B0502020202020204" pitchFamily="34" charset="0"/>
              </a:rPr>
              <a:t>Optimus</a:t>
            </a:r>
            <a:r>
              <a:rPr lang="fr-FR" sz="3200" dirty="0" smtClean="0">
                <a:latin typeface="Century Gothic" panose="020B0502020202020204" pitchFamily="34" charset="0"/>
              </a:rPr>
              <a:t> v1.0</a:t>
            </a:r>
            <a:endParaRPr sz="3200" b="1" i="0" u="none" strike="noStrike" cap="none" dirty="0">
              <a:solidFill>
                <a:srgbClr val="B10404"/>
              </a:solidFill>
              <a:latin typeface="Century Gothic" panose="020B0502020202020204" pitchFamily="34" charset="0"/>
              <a:sym typeface="Corbel"/>
            </a:endParaRPr>
          </a:p>
        </p:txBody>
      </p:sp>
      <p:sp>
        <p:nvSpPr>
          <p:cNvPr id="114" name="Shape 114"/>
          <p:cNvSpPr txBox="1">
            <a:spLocks noGrp="1"/>
          </p:cNvSpPr>
          <p:nvPr>
            <p:ph type="subTitle" idx="1"/>
          </p:nvPr>
        </p:nvSpPr>
        <p:spPr>
          <a:xfrm>
            <a:off x="1369368" y="2661456"/>
            <a:ext cx="6400800" cy="1314450"/>
          </a:xfrm>
          <a:prstGeom prst="rect">
            <a:avLst/>
          </a:prstGeom>
          <a:noFill/>
          <a:ln>
            <a:noFill/>
          </a:ln>
        </p:spPr>
        <p:txBody>
          <a:bodyPr wrap="square" lIns="91425" tIns="45700" rIns="91425" bIns="45700" anchor="t" anchorCtr="0">
            <a:noAutofit/>
          </a:bodyPr>
          <a:lstStyle/>
          <a:p>
            <a:pPr marL="0" marR="0" lvl="0" indent="0" algn="ctr" rtl="0">
              <a:spcBef>
                <a:spcPts val="0"/>
              </a:spcBef>
              <a:buClr>
                <a:srgbClr val="595959"/>
              </a:buClr>
              <a:buSzPct val="25000"/>
              <a:buFont typeface="Arial"/>
              <a:buNone/>
            </a:pPr>
            <a:r>
              <a:rPr lang="fr-FR" sz="2800" b="1" i="0" u="none" strike="noStrike" cap="none" dirty="0" smtClean="0">
                <a:solidFill>
                  <a:srgbClr val="595959"/>
                </a:solidFill>
                <a:latin typeface="Corbel"/>
                <a:ea typeface="Corbel"/>
                <a:cs typeface="Corbel"/>
                <a:sym typeface="Corbel"/>
              </a:rPr>
              <a:t>V1.0</a:t>
            </a:r>
            <a:endParaRPr sz="2800" b="1" i="0" u="none" strike="noStrike" cap="none" dirty="0">
              <a:solidFill>
                <a:srgbClr val="595959"/>
              </a:solidFill>
              <a:latin typeface="Corbel"/>
              <a:ea typeface="Corbel"/>
              <a:cs typeface="Corbel"/>
              <a:sym typeface="Corbel"/>
            </a:endParaRPr>
          </a:p>
        </p:txBody>
      </p:sp>
      <p:sp>
        <p:nvSpPr>
          <p:cNvPr id="116" name="Shape 11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1</a:t>
            </a:fld>
            <a:endParaRPr lang="fr-FR" sz="1200" b="1" i="0" u="none" strike="noStrike" cap="none">
              <a:solidFill>
                <a:srgbClr val="FF0000"/>
              </a:solidFill>
              <a:latin typeface="Calibri"/>
              <a:ea typeface="Calibri"/>
              <a:cs typeface="Calibri"/>
              <a:sym typeface="Calibri"/>
            </a:endParaRPr>
          </a:p>
        </p:txBody>
      </p:sp>
      <p:sp>
        <p:nvSpPr>
          <p:cNvPr id="2" name="Rectangle 1"/>
          <p:cNvSpPr/>
          <p:nvPr/>
        </p:nvSpPr>
        <p:spPr>
          <a:xfrm>
            <a:off x="188247" y="3024498"/>
            <a:ext cx="2093357" cy="738664"/>
          </a:xfrm>
          <a:prstGeom prst="rect">
            <a:avLst/>
          </a:prstGeom>
        </p:spPr>
        <p:txBody>
          <a:bodyPr wrap="square">
            <a:spAutoFit/>
          </a:bodyPr>
          <a:lstStyle/>
          <a:p>
            <a:r>
              <a:rPr lang="fr-FR" dirty="0">
                <a:solidFill>
                  <a:schemeClr val="accent1"/>
                </a:solidFill>
                <a:latin typeface="Raleway" panose="020B0503030101060003" pitchFamily="34" charset="0"/>
                <a:sym typeface="Corbel"/>
              </a:rPr>
              <a:t>Date </a:t>
            </a:r>
            <a:r>
              <a:rPr lang="fr-FR" dirty="0" smtClean="0">
                <a:solidFill>
                  <a:schemeClr val="accent1"/>
                </a:solidFill>
                <a:latin typeface="Raleway" panose="020B0503030101060003" pitchFamily="34" charset="0"/>
                <a:sym typeface="Corbel"/>
              </a:rPr>
              <a:t>: 05/02/2019</a:t>
            </a:r>
            <a:r>
              <a:rPr lang="fr-FR" dirty="0">
                <a:solidFill>
                  <a:schemeClr val="accent1"/>
                </a:solidFill>
                <a:latin typeface="Raleway" panose="020B0503030101060003" pitchFamily="34" charset="0"/>
              </a:rPr>
              <a:t/>
            </a:r>
            <a:br>
              <a:rPr lang="fr-FR" dirty="0">
                <a:solidFill>
                  <a:schemeClr val="accent1"/>
                </a:solidFill>
                <a:latin typeface="Raleway" panose="020B0503030101060003" pitchFamily="34" charset="0"/>
              </a:rPr>
            </a:br>
            <a:r>
              <a:rPr lang="fr-FR" dirty="0">
                <a:solidFill>
                  <a:schemeClr val="accent1"/>
                </a:solidFill>
                <a:latin typeface="Raleway" panose="020B0503030101060003" pitchFamily="34" charset="0"/>
              </a:rPr>
              <a:t>Horaire </a:t>
            </a:r>
            <a:r>
              <a:rPr lang="fr-FR" dirty="0" smtClean="0">
                <a:solidFill>
                  <a:schemeClr val="accent1"/>
                </a:solidFill>
                <a:latin typeface="Raleway" panose="020B0503030101060003" pitchFamily="34" charset="0"/>
              </a:rPr>
              <a:t>:</a:t>
            </a:r>
            <a:r>
              <a:rPr lang="fr-FR" dirty="0">
                <a:solidFill>
                  <a:schemeClr val="accent1"/>
                </a:solidFill>
                <a:latin typeface="Raleway" panose="020B0503030101060003" pitchFamily="34" charset="0"/>
                <a:sym typeface="Corbel"/>
              </a:rPr>
              <a:t> </a:t>
            </a:r>
            <a:r>
              <a:rPr lang="fr-FR" dirty="0" smtClean="0">
                <a:solidFill>
                  <a:schemeClr val="accent1"/>
                </a:solidFill>
                <a:latin typeface="Raleway" panose="020B0503030101060003" pitchFamily="34" charset="0"/>
                <a:sym typeface="Corbel"/>
              </a:rPr>
              <a:t>17h-18h</a:t>
            </a:r>
            <a:r>
              <a:rPr lang="fr-FR" dirty="0">
                <a:solidFill>
                  <a:schemeClr val="accent1"/>
                </a:solidFill>
                <a:latin typeface="Raleway" panose="020B0503030101060003" pitchFamily="34" charset="0"/>
                <a:sym typeface="Corbel"/>
              </a:rPr>
              <a:t/>
            </a:r>
            <a:br>
              <a:rPr lang="fr-FR" dirty="0">
                <a:solidFill>
                  <a:schemeClr val="accent1"/>
                </a:solidFill>
                <a:latin typeface="Raleway" panose="020B0503030101060003" pitchFamily="34" charset="0"/>
                <a:sym typeface="Corbel"/>
              </a:rPr>
            </a:br>
            <a:r>
              <a:rPr lang="fr-FR" dirty="0">
                <a:solidFill>
                  <a:schemeClr val="accent1"/>
                </a:solidFill>
                <a:latin typeface="Raleway" panose="020B0503030101060003" pitchFamily="34" charset="0"/>
              </a:rPr>
              <a:t>Lieu : </a:t>
            </a:r>
            <a:r>
              <a:rPr lang="fr-FR" dirty="0" err="1" smtClean="0">
                <a:solidFill>
                  <a:schemeClr val="accent1"/>
                </a:solidFill>
                <a:latin typeface="Raleway" panose="020B0503030101060003" pitchFamily="34" charset="0"/>
              </a:rPr>
              <a:t>Boisard</a:t>
            </a:r>
            <a:endParaRPr lang="fr-FR" dirty="0">
              <a:solidFill>
                <a:schemeClr val="accent1"/>
              </a:solidFill>
              <a:latin typeface="Raleway" panose="020B0503030101060003"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404007" cy="3456384"/>
          </a:xfrm>
        </p:spPr>
        <p:txBody>
          <a:bodyPr/>
          <a:lstStyle/>
          <a:p>
            <a:pPr>
              <a:buFont typeface="Wingdings" panose="05000000000000000000" pitchFamily="2" charset="2"/>
              <a:buChar char="§"/>
            </a:pPr>
            <a:r>
              <a:rPr lang="fr-FR" sz="2000" dirty="0" smtClean="0">
                <a:latin typeface="Raleway" panose="020B0503030101060003" pitchFamily="34" charset="0"/>
              </a:rPr>
              <a:t>ICO 24</a:t>
            </a:r>
          </a:p>
          <a:p>
            <a:pPr>
              <a:buFont typeface="Wingdings" panose="05000000000000000000" pitchFamily="2" charset="2"/>
              <a:buChar char="§"/>
            </a:pPr>
            <a:r>
              <a:rPr lang="fr-FR" sz="2000" dirty="0" smtClean="0">
                <a:latin typeface="Raleway" panose="020B0503030101060003" pitchFamily="34" charset="0"/>
              </a:rPr>
              <a:t>Reçu 8</a:t>
            </a:r>
          </a:p>
          <a:p>
            <a:pPr>
              <a:buFont typeface="Wingdings" panose="05000000000000000000" pitchFamily="2" charset="2"/>
              <a:buChar char="§"/>
            </a:pPr>
            <a:r>
              <a:rPr lang="fr-FR" sz="2000" b="0" dirty="0" smtClean="0">
                <a:latin typeface="Raleway" panose="020B0503030101060003" pitchFamily="34" charset="0"/>
              </a:rPr>
              <a:t>Commande chez </a:t>
            </a:r>
            <a:r>
              <a:rPr lang="fr-FR" sz="2000" b="0" dirty="0" err="1" smtClean="0">
                <a:latin typeface="Raleway" panose="020B0503030101060003" pitchFamily="34" charset="0"/>
              </a:rPr>
              <a:t>Beringer</a:t>
            </a:r>
            <a:r>
              <a:rPr lang="fr-FR" sz="2000" b="0" dirty="0" smtClean="0">
                <a:latin typeface="Raleway" panose="020B0503030101060003" pitchFamily="34" charset="0"/>
              </a:rPr>
              <a:t> lancé</a:t>
            </a:r>
          </a:p>
          <a:p>
            <a:pPr>
              <a:buFont typeface="Wingdings" panose="05000000000000000000" pitchFamily="2" charset="2"/>
              <a:buChar char="§"/>
            </a:pPr>
            <a:r>
              <a:rPr lang="fr-FR" sz="2000" b="0" dirty="0" smtClean="0">
                <a:latin typeface="Raleway" panose="020B0503030101060003" pitchFamily="34" charset="0"/>
              </a:rPr>
              <a:t>Récupération des Etriers et maitre cylindre de </a:t>
            </a:r>
            <a:r>
              <a:rPr lang="fr-FR" sz="2000" b="0" dirty="0" err="1" smtClean="0">
                <a:latin typeface="Raleway" panose="020B0503030101060003" pitchFamily="34" charset="0"/>
              </a:rPr>
              <a:t>Olympix</a:t>
            </a:r>
            <a:endParaRPr lang="fr-FR" sz="2000" b="0" dirty="0" smtClean="0">
              <a:latin typeface="Raleway" panose="020B0503030101060003" pitchFamily="34" charset="0"/>
            </a:endParaRPr>
          </a:p>
          <a:p>
            <a:pPr>
              <a:buFont typeface="Wingdings" panose="05000000000000000000" pitchFamily="2" charset="2"/>
              <a:buChar char="§"/>
            </a:pPr>
            <a:r>
              <a:rPr lang="fr-FR" sz="2000" b="0" dirty="0" smtClean="0">
                <a:latin typeface="Raleway" panose="020B0503030101060003" pitchFamily="34" charset="0"/>
              </a:rPr>
              <a:t>Frette lancé à La </a:t>
            </a:r>
            <a:r>
              <a:rPr lang="fr-FR" sz="2000" b="0" dirty="0" err="1" smtClean="0">
                <a:latin typeface="Raleway" panose="020B0503030101060003" pitchFamily="34" charset="0"/>
              </a:rPr>
              <a:t>Mache</a:t>
            </a:r>
            <a:endParaRPr lang="fr-FR" sz="2000" b="0" dirty="0" smtClean="0">
              <a:latin typeface="Raleway" panose="020B0503030101060003" pitchFamily="34" charset="0"/>
            </a:endParaRPr>
          </a:p>
          <a:p>
            <a:pPr>
              <a:buFont typeface="Wingdings" panose="05000000000000000000" pitchFamily="2" charset="2"/>
              <a:buChar char="§"/>
            </a:pPr>
            <a:endParaRPr lang="fr-FR" sz="2000" dirty="0">
              <a:latin typeface="Raleway" panose="020B0503030101060003" pitchFamily="34" charset="0"/>
            </a:endParaRPr>
          </a:p>
          <a:p>
            <a:pPr>
              <a:buFont typeface="Wingdings" panose="05000000000000000000" pitchFamily="2" charset="2"/>
              <a:buChar char="§"/>
            </a:pPr>
            <a:endParaRPr lang="fr-FR" sz="200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10</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latin typeface="Century Gothic" panose="020B0502020202020204" pitchFamily="34" charset="0"/>
              </a:rPr>
              <a:t>Freinage</a:t>
            </a:r>
            <a:endParaRPr lang="fr-FR" dirty="0">
              <a:latin typeface="Century Gothic" panose="020B0502020202020204" pitchFamily="34" charset="0"/>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8183" y="903222"/>
            <a:ext cx="3964261" cy="2130790"/>
          </a:xfrm>
          <a:prstGeom prst="rect">
            <a:avLst/>
          </a:prstGeom>
        </p:spPr>
      </p:pic>
    </p:spTree>
    <p:extLst>
      <p:ext uri="{BB962C8B-B14F-4D97-AF65-F5344CB8AC3E}">
        <p14:creationId xmlns:p14="http://schemas.microsoft.com/office/powerpoint/2010/main" val="31845617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smtClean="0">
                <a:latin typeface="Raleway" panose="020B0503030101060003" pitchFamily="34" charset="0"/>
              </a:rPr>
              <a:t>ICO 35</a:t>
            </a:r>
          </a:p>
          <a:p>
            <a:pPr>
              <a:buFont typeface="Wingdings" panose="05000000000000000000" pitchFamily="2" charset="2"/>
              <a:buChar char="§"/>
            </a:pPr>
            <a:r>
              <a:rPr lang="fr-FR" sz="2400" dirty="0" smtClean="0">
                <a:latin typeface="Raleway" panose="020B0503030101060003" pitchFamily="34" charset="0"/>
              </a:rPr>
              <a:t>Reçu 10</a:t>
            </a:r>
          </a:p>
          <a:p>
            <a:pPr>
              <a:buFont typeface="Wingdings" panose="05000000000000000000" pitchFamily="2" charset="2"/>
              <a:buChar char="§"/>
            </a:pPr>
            <a:r>
              <a:rPr lang="fr-FR" sz="2400" b="0" dirty="0" smtClean="0">
                <a:latin typeface="Raleway" panose="020B0503030101060003" pitchFamily="34" charset="0"/>
              </a:rPr>
              <a:t>Durites + raccords déjà préparés</a:t>
            </a: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11</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latin typeface="Century Gothic" panose="020B0502020202020204" pitchFamily="34" charset="0"/>
              </a:rPr>
              <a:t>Circuit de freinage</a:t>
            </a:r>
            <a:endParaRPr lang="fr-FR" dirty="0">
              <a:latin typeface="Century Gothic" panose="020B0502020202020204" pitchFamily="34" charset="0"/>
            </a:endParaRPr>
          </a:p>
        </p:txBody>
      </p:sp>
    </p:spTree>
    <p:extLst>
      <p:ext uri="{BB962C8B-B14F-4D97-AF65-F5344CB8AC3E}">
        <p14:creationId xmlns:p14="http://schemas.microsoft.com/office/powerpoint/2010/main" val="218479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19" y="748145"/>
            <a:ext cx="8074795" cy="3551797"/>
          </a:xfrm>
        </p:spPr>
        <p:txBody>
          <a:bodyPr/>
          <a:lstStyle/>
          <a:p>
            <a:pPr>
              <a:buFont typeface="Wingdings" panose="05000000000000000000" pitchFamily="2" charset="2"/>
              <a:buChar char="§"/>
            </a:pPr>
            <a:r>
              <a:rPr lang="fr-FR" sz="2400" dirty="0" smtClean="0">
                <a:latin typeface="Raleway" panose="020B0503030101060003" pitchFamily="34" charset="0"/>
              </a:rPr>
              <a:t>ICO 55</a:t>
            </a:r>
          </a:p>
          <a:p>
            <a:pPr>
              <a:buFont typeface="Wingdings" panose="05000000000000000000" pitchFamily="2" charset="2"/>
              <a:buChar char="§"/>
            </a:pPr>
            <a:r>
              <a:rPr lang="fr-FR" sz="2400" dirty="0" smtClean="0">
                <a:latin typeface="Raleway" panose="020B0503030101060003" pitchFamily="34" charset="0"/>
              </a:rPr>
              <a:t>Reçu 4</a:t>
            </a:r>
          </a:p>
          <a:p>
            <a:pPr>
              <a:buFont typeface="Wingdings" panose="05000000000000000000" pitchFamily="2" charset="2"/>
              <a:buChar char="§"/>
            </a:pPr>
            <a:r>
              <a:rPr lang="fr-FR" sz="2400" b="0" dirty="0" smtClean="0">
                <a:latin typeface="Raleway" panose="020B0503030101060003" pitchFamily="34" charset="0"/>
              </a:rPr>
              <a:t>Préparation du devis pour Bron lancement dans la semaine de la commande (délai 1 mois) nécessité d’envoyer les livraisons </a:t>
            </a:r>
            <a:r>
              <a:rPr lang="fr-FR" sz="2400" b="0" dirty="0" err="1" smtClean="0">
                <a:latin typeface="Raleway" panose="020B0503030101060003" pitchFamily="34" charset="0"/>
              </a:rPr>
              <a:t>textreme</a:t>
            </a:r>
            <a:endParaRPr lang="fr-FR" sz="2400" b="0" dirty="0" smtClean="0">
              <a:latin typeface="Raleway" panose="020B0503030101060003" pitchFamily="34" charset="0"/>
            </a:endParaRPr>
          </a:p>
          <a:p>
            <a:pPr>
              <a:buFont typeface="Wingdings" panose="05000000000000000000" pitchFamily="2" charset="2"/>
              <a:buChar char="§"/>
            </a:pPr>
            <a:r>
              <a:rPr lang="fr-FR" sz="2400" b="0" dirty="0" smtClean="0">
                <a:latin typeface="Raleway" panose="020B0503030101060003" pitchFamily="34" charset="0"/>
              </a:rPr>
              <a:t>Push clips récupérés d’</a:t>
            </a:r>
            <a:r>
              <a:rPr lang="fr-FR" sz="2400" b="0" dirty="0" err="1" smtClean="0">
                <a:latin typeface="Raleway" panose="020B0503030101060003" pitchFamily="34" charset="0"/>
              </a:rPr>
              <a:t>Olympix</a:t>
            </a:r>
            <a:r>
              <a:rPr lang="fr-FR" sz="2400" b="0" dirty="0" smtClean="0">
                <a:latin typeface="Raleway" panose="020B0503030101060003" pitchFamily="34" charset="0"/>
              </a:rPr>
              <a:t>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t>Carrosserie</a:t>
            </a:r>
            <a:endParaRPr lang="fr-FR" dirty="0"/>
          </a:p>
        </p:txBody>
      </p:sp>
    </p:spTree>
    <p:extLst>
      <p:ext uri="{BB962C8B-B14F-4D97-AF65-F5344CB8AC3E}">
        <p14:creationId xmlns:p14="http://schemas.microsoft.com/office/powerpoint/2010/main" val="28175975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6707592" cy="3456384"/>
          </a:xfrm>
        </p:spPr>
        <p:txBody>
          <a:bodyPr/>
          <a:lstStyle/>
          <a:p>
            <a:pPr>
              <a:buFont typeface="Wingdings" panose="05000000000000000000" pitchFamily="2" charset="2"/>
              <a:buChar char="§"/>
            </a:pPr>
            <a:r>
              <a:rPr lang="fr-FR" sz="2000" dirty="0" smtClean="0">
                <a:latin typeface="Raleway" panose="020B0503030101060003" pitchFamily="34" charset="0"/>
              </a:rPr>
              <a:t>ICO : 110</a:t>
            </a:r>
          </a:p>
          <a:p>
            <a:pPr>
              <a:buFont typeface="Wingdings" panose="05000000000000000000" pitchFamily="2" charset="2"/>
              <a:buChar char="§"/>
            </a:pPr>
            <a:r>
              <a:rPr lang="fr-FR" sz="2000" dirty="0" smtClean="0">
                <a:latin typeface="Raleway" panose="020B0503030101060003" pitchFamily="34" charset="0"/>
              </a:rPr>
              <a:t>Reçu : 36</a:t>
            </a:r>
          </a:p>
          <a:p>
            <a:pPr>
              <a:buFont typeface="Wingdings" panose="05000000000000000000" pitchFamily="2" charset="2"/>
              <a:buChar char="§"/>
            </a:pPr>
            <a:r>
              <a:rPr lang="fr-FR" sz="2000" dirty="0" smtClean="0">
                <a:latin typeface="Raleway" panose="020B0503030101060003" pitchFamily="34" charset="0"/>
              </a:rPr>
              <a:t> </a:t>
            </a:r>
            <a:r>
              <a:rPr lang="fr-FR" sz="2000" b="0" dirty="0" smtClean="0">
                <a:latin typeface="Raleway" panose="020B0503030101060003" pitchFamily="34" charset="0"/>
              </a:rPr>
              <a:t>Moyeu et porte moyeu en cours à </a:t>
            </a:r>
            <a:r>
              <a:rPr lang="fr-FR" sz="2000" b="0" dirty="0" err="1" smtClean="0">
                <a:latin typeface="Raleway" panose="020B0503030101060003" pitchFamily="34" charset="0"/>
              </a:rPr>
              <a:t>Boisard</a:t>
            </a:r>
            <a:endParaRPr lang="fr-FR" sz="2000" b="0" dirty="0" smtClean="0">
              <a:latin typeface="Raleway" panose="020B0503030101060003" pitchFamily="34" charset="0"/>
            </a:endParaRPr>
          </a:p>
          <a:p>
            <a:pPr>
              <a:buFont typeface="Wingdings" panose="05000000000000000000" pitchFamily="2" charset="2"/>
              <a:buChar char="§"/>
            </a:pPr>
            <a:r>
              <a:rPr lang="fr-FR" sz="2000" b="0" dirty="0" smtClean="0">
                <a:latin typeface="Raleway" panose="020B0503030101060003" pitchFamily="34" charset="0"/>
              </a:rPr>
              <a:t>Roulements commandés chez SKF</a:t>
            </a:r>
          </a:p>
          <a:p>
            <a:pPr>
              <a:buFont typeface="Wingdings" panose="05000000000000000000" pitchFamily="2" charset="2"/>
              <a:buChar char="§"/>
            </a:pPr>
            <a:r>
              <a:rPr lang="fr-FR" sz="2000" b="0" dirty="0" smtClean="0">
                <a:latin typeface="Raleway" panose="020B0503030101060003" pitchFamily="34" charset="0"/>
              </a:rPr>
              <a:t>Jantes magnésium reçues</a:t>
            </a:r>
            <a:endParaRPr lang="fr-FR" sz="20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13</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latin typeface="Century Gothic" panose="020B0502020202020204" pitchFamily="34" charset="0"/>
              </a:rPr>
              <a:t>Roue équipée</a:t>
            </a:r>
            <a:endParaRPr lang="fr-FR" dirty="0">
              <a:latin typeface="Century Gothic" panose="020B0502020202020204" pitchFamily="34" charset="0"/>
            </a:endParaRPr>
          </a:p>
        </p:txBody>
      </p:sp>
    </p:spTree>
    <p:extLst>
      <p:ext uri="{BB962C8B-B14F-4D97-AF65-F5344CB8AC3E}">
        <p14:creationId xmlns:p14="http://schemas.microsoft.com/office/powerpoint/2010/main" val="1701809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549080" cy="3456384"/>
          </a:xfrm>
        </p:spPr>
        <p:txBody>
          <a:bodyPr/>
          <a:lstStyle/>
          <a:p>
            <a:pPr>
              <a:buFont typeface="Wingdings" panose="05000000000000000000" pitchFamily="2" charset="2"/>
              <a:buChar char="§"/>
            </a:pPr>
            <a:r>
              <a:rPr lang="fr-FR" sz="2000" dirty="0" smtClean="0">
                <a:latin typeface="Raleway" panose="020B0503030101060003" pitchFamily="34" charset="0"/>
              </a:rPr>
              <a:t>ICO 96</a:t>
            </a:r>
          </a:p>
          <a:p>
            <a:pPr>
              <a:buFont typeface="Wingdings" panose="05000000000000000000" pitchFamily="2" charset="2"/>
              <a:buChar char="§"/>
            </a:pPr>
            <a:r>
              <a:rPr lang="fr-FR" sz="2000" dirty="0" smtClean="0">
                <a:latin typeface="Raleway" panose="020B0503030101060003" pitchFamily="34" charset="0"/>
              </a:rPr>
              <a:t>Reçu 20</a:t>
            </a:r>
          </a:p>
          <a:p>
            <a:pPr>
              <a:buFont typeface="Wingdings" panose="05000000000000000000" pitchFamily="2" charset="2"/>
              <a:buChar char="§"/>
            </a:pPr>
            <a:r>
              <a:rPr lang="fr-FR" sz="2000" b="0" dirty="0" smtClean="0">
                <a:latin typeface="Raleway" panose="020B0503030101060003" pitchFamily="34" charset="0"/>
              </a:rPr>
              <a:t>Commande lancée chez </a:t>
            </a:r>
            <a:r>
              <a:rPr lang="fr-FR" sz="2000" b="0" dirty="0" err="1" smtClean="0">
                <a:latin typeface="Raleway" panose="020B0503030101060003" pitchFamily="34" charset="0"/>
              </a:rPr>
              <a:t>Ohlins</a:t>
            </a:r>
            <a:endParaRPr lang="fr-FR" sz="2000" b="0" dirty="0" smtClean="0">
              <a:latin typeface="Raleway" panose="020B0503030101060003" pitchFamily="34" charset="0"/>
            </a:endParaRPr>
          </a:p>
          <a:p>
            <a:pPr>
              <a:buFont typeface="Wingdings" panose="05000000000000000000" pitchFamily="2" charset="2"/>
              <a:buChar char="§"/>
            </a:pPr>
            <a:r>
              <a:rPr lang="fr-FR" sz="2000" b="0" dirty="0" smtClean="0">
                <a:latin typeface="Raleway" panose="020B0503030101060003" pitchFamily="34" charset="0"/>
              </a:rPr>
              <a:t>Visserie classe 12.9 commandée</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latin typeface="Century Gothic" panose="020B0502020202020204" pitchFamily="34" charset="0"/>
              </a:rPr>
              <a:t>Suspensions</a:t>
            </a:r>
            <a:endParaRPr lang="fr-FR" dirty="0">
              <a:latin typeface="Century Gothic" panose="020B0502020202020204" pitchFamily="34" charset="0"/>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8100" y="936381"/>
            <a:ext cx="3683370" cy="2762528"/>
          </a:xfrm>
          <a:prstGeom prst="rect">
            <a:avLst/>
          </a:prstGeom>
        </p:spPr>
      </p:pic>
    </p:spTree>
    <p:extLst>
      <p:ext uri="{BB962C8B-B14F-4D97-AF65-F5344CB8AC3E}">
        <p14:creationId xmlns:p14="http://schemas.microsoft.com/office/powerpoint/2010/main" val="17719893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dirty="0" smtClean="0">
                <a:latin typeface="Raleway" panose="020B0503030101060003" pitchFamily="34" charset="0"/>
              </a:rPr>
              <a:t>ICO 32</a:t>
            </a:r>
          </a:p>
          <a:p>
            <a:pPr>
              <a:buFont typeface="Wingdings" panose="05000000000000000000" pitchFamily="2" charset="2"/>
              <a:buChar char="§"/>
            </a:pPr>
            <a:r>
              <a:rPr lang="fr-FR" dirty="0" smtClean="0">
                <a:latin typeface="Raleway" panose="020B0503030101060003" pitchFamily="34" charset="0"/>
              </a:rPr>
              <a:t>Reçu </a:t>
            </a:r>
            <a:r>
              <a:rPr lang="fr-FR" dirty="0">
                <a:latin typeface="Raleway" panose="020B0503030101060003" pitchFamily="34" charset="0"/>
              </a:rPr>
              <a:t>0</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latin typeface="Century Gothic" panose="020B0502020202020204" pitchFamily="34" charset="0"/>
              </a:rPr>
              <a:t>Barre anti roulis </a:t>
            </a:r>
            <a:endParaRPr lang="fr-FR" dirty="0">
              <a:latin typeface="Century Gothic" panose="020B0502020202020204" pitchFamily="34" charset="0"/>
            </a:endParaRPr>
          </a:p>
        </p:txBody>
      </p:sp>
    </p:spTree>
    <p:extLst>
      <p:ext uri="{BB962C8B-B14F-4D97-AF65-F5344CB8AC3E}">
        <p14:creationId xmlns:p14="http://schemas.microsoft.com/office/powerpoint/2010/main" val="35305169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999353" cy="3456384"/>
          </a:xfrm>
        </p:spPr>
        <p:txBody>
          <a:bodyPr/>
          <a:lstStyle/>
          <a:p>
            <a:pPr>
              <a:buFont typeface="Wingdings" panose="05000000000000000000" pitchFamily="2" charset="2"/>
              <a:buChar char="§"/>
            </a:pPr>
            <a:r>
              <a:rPr lang="fr-FR" sz="2000" dirty="0" smtClean="0">
                <a:latin typeface="Raleway" panose="020B0503030101060003" pitchFamily="34" charset="0"/>
              </a:rPr>
              <a:t>ICO 31</a:t>
            </a:r>
          </a:p>
          <a:p>
            <a:pPr>
              <a:buFont typeface="Wingdings" panose="05000000000000000000" pitchFamily="2" charset="2"/>
              <a:buChar char="§"/>
            </a:pPr>
            <a:r>
              <a:rPr lang="fr-FR" sz="2000" dirty="0" smtClean="0">
                <a:latin typeface="Raleway" panose="020B0503030101060003" pitchFamily="34" charset="0"/>
              </a:rPr>
              <a:t>Reçu 25</a:t>
            </a:r>
          </a:p>
          <a:p>
            <a:pPr>
              <a:buFont typeface="Wingdings" panose="05000000000000000000" pitchFamily="2" charset="2"/>
              <a:buChar char="§"/>
            </a:pPr>
            <a:r>
              <a:rPr lang="fr-FR" sz="2000" b="0" dirty="0" smtClean="0">
                <a:latin typeface="Raleway" panose="020B0503030101060003" pitchFamily="34" charset="0"/>
              </a:rPr>
              <a:t>Commande chez RCV lancée</a:t>
            </a:r>
          </a:p>
          <a:p>
            <a:pPr>
              <a:buFont typeface="Wingdings" panose="05000000000000000000" pitchFamily="2" charset="2"/>
              <a:buChar char="§"/>
            </a:pPr>
            <a:r>
              <a:rPr lang="fr-FR" sz="2000" b="0" dirty="0" smtClean="0">
                <a:latin typeface="Raleway" panose="020B0503030101060003" pitchFamily="34" charset="0"/>
              </a:rPr>
              <a:t>Porte couronne en cours d’usinage à Centrale</a:t>
            </a:r>
          </a:p>
          <a:p>
            <a:pPr>
              <a:buFont typeface="Wingdings" panose="05000000000000000000" pitchFamily="2" charset="2"/>
              <a:buChar char="§"/>
            </a:pPr>
            <a:endParaRPr lang="fr-FR" sz="200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16</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latin typeface="Century Gothic" panose="020B0502020202020204" pitchFamily="34" charset="0"/>
              </a:rPr>
              <a:t>Transmission secondaire</a:t>
            </a:r>
            <a:endParaRPr lang="fr-FR" dirty="0">
              <a:latin typeface="Century Gothic" panose="020B0502020202020204" pitchFamily="34" charset="0"/>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1689" y="1244110"/>
            <a:ext cx="2331061" cy="3108081"/>
          </a:xfrm>
          <a:prstGeom prst="rect">
            <a:avLst/>
          </a:prstGeom>
        </p:spPr>
      </p:pic>
    </p:spTree>
    <p:extLst>
      <p:ext uri="{BB962C8B-B14F-4D97-AF65-F5344CB8AC3E}">
        <p14:creationId xmlns:p14="http://schemas.microsoft.com/office/powerpoint/2010/main" val="7195460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7"/>
            <a:ext cx="4764492" cy="3315205"/>
          </a:xfrm>
        </p:spPr>
        <p:txBody>
          <a:bodyPr/>
          <a:lstStyle/>
          <a:p>
            <a:pPr>
              <a:buFont typeface="Wingdings" panose="05000000000000000000" pitchFamily="2" charset="2"/>
              <a:buChar char="§"/>
            </a:pPr>
            <a:r>
              <a:rPr lang="fr-FR" sz="2000" dirty="0" smtClean="0">
                <a:latin typeface="Raleway" panose="020B0503030101060003" pitchFamily="34" charset="0"/>
              </a:rPr>
              <a:t>ICO : 503</a:t>
            </a:r>
          </a:p>
          <a:p>
            <a:pPr>
              <a:buFont typeface="Wingdings" panose="05000000000000000000" pitchFamily="2" charset="2"/>
              <a:buChar char="§"/>
            </a:pPr>
            <a:r>
              <a:rPr lang="fr-FR" sz="2000" dirty="0" smtClean="0">
                <a:latin typeface="Raleway" panose="020B0503030101060003" pitchFamily="34" charset="0"/>
              </a:rPr>
              <a:t>Reçu : 0</a:t>
            </a:r>
          </a:p>
          <a:p>
            <a:pPr>
              <a:buFont typeface="Wingdings" panose="05000000000000000000" pitchFamily="2" charset="2"/>
              <a:buChar char="§"/>
            </a:pPr>
            <a:r>
              <a:rPr lang="fr-FR" sz="2000" b="0" dirty="0" smtClean="0">
                <a:latin typeface="Raleway" panose="020B0503030101060003" pitchFamily="34" charset="0"/>
              </a:rPr>
              <a:t>Commande des cartes lancée</a:t>
            </a:r>
          </a:p>
          <a:p>
            <a:pPr>
              <a:buFont typeface="Wingdings" panose="05000000000000000000" pitchFamily="2" charset="2"/>
              <a:buChar char="§"/>
            </a:pPr>
            <a:r>
              <a:rPr lang="fr-FR" sz="2000" b="0" dirty="0" smtClean="0">
                <a:latin typeface="Raleway" panose="020B0503030101060003" pitchFamily="34" charset="0"/>
              </a:rPr>
              <a:t>Commande du tableau de bord lancée</a:t>
            </a:r>
          </a:p>
          <a:p>
            <a:pPr>
              <a:buFont typeface="Wingdings" panose="05000000000000000000" pitchFamily="2" charset="2"/>
              <a:buChar char="§"/>
            </a:pPr>
            <a:r>
              <a:rPr lang="fr-FR" sz="2000" b="0" dirty="0" smtClean="0">
                <a:latin typeface="Raleway" panose="020B0503030101060003" pitchFamily="34" charset="0"/>
              </a:rPr>
              <a:t>Commande chez </a:t>
            </a:r>
            <a:r>
              <a:rPr lang="fr-FR" sz="2000" b="0" dirty="0" err="1" smtClean="0">
                <a:latin typeface="Raleway" panose="020B0503030101060003" pitchFamily="34" charset="0"/>
              </a:rPr>
              <a:t>Mouser</a:t>
            </a:r>
            <a:r>
              <a:rPr lang="fr-FR" sz="2000" b="0" dirty="0" smtClean="0">
                <a:latin typeface="Raleway" panose="020B0503030101060003" pitchFamily="34" charset="0"/>
              </a:rPr>
              <a:t> en cours sur Bron </a:t>
            </a:r>
          </a:p>
          <a:p>
            <a:pPr>
              <a:buFont typeface="Wingdings" panose="05000000000000000000" pitchFamily="2" charset="2"/>
              <a:buChar char="§"/>
            </a:pPr>
            <a:r>
              <a:rPr lang="fr-FR" sz="2000" b="0" dirty="0" smtClean="0">
                <a:latin typeface="Raleway" panose="020B0503030101060003" pitchFamily="34" charset="0"/>
              </a:rPr>
              <a:t>Commande chez RS Components en cours</a:t>
            </a:r>
            <a:endParaRPr lang="fr-FR" sz="20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17</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latin typeface="Century Gothic" panose="020B0502020202020204" pitchFamily="34" charset="0"/>
              </a:rPr>
              <a:t>Electronique arrière &amp; arrière</a:t>
            </a:r>
            <a:endParaRPr lang="fr-FR" dirty="0">
              <a:latin typeface="Century Gothic" panose="020B0502020202020204" pitchFamily="34" charset="0"/>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7300" y="801579"/>
            <a:ext cx="3030248" cy="4040330"/>
          </a:xfrm>
          <a:prstGeom prst="rect">
            <a:avLst/>
          </a:prstGeom>
        </p:spPr>
      </p:pic>
    </p:spTree>
    <p:extLst>
      <p:ext uri="{BB962C8B-B14F-4D97-AF65-F5344CB8AC3E}">
        <p14:creationId xmlns:p14="http://schemas.microsoft.com/office/powerpoint/2010/main" val="39852994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000" dirty="0" smtClean="0">
                <a:latin typeface="Raleway" panose="020B0503030101060003" pitchFamily="34" charset="0"/>
              </a:rPr>
              <a:t>ICO : 36</a:t>
            </a:r>
          </a:p>
          <a:p>
            <a:pPr>
              <a:buFont typeface="Wingdings" panose="05000000000000000000" pitchFamily="2" charset="2"/>
              <a:buChar char="§"/>
            </a:pPr>
            <a:r>
              <a:rPr lang="fr-FR" sz="2000" dirty="0" smtClean="0">
                <a:latin typeface="Raleway" panose="020B0503030101060003" pitchFamily="34" charset="0"/>
              </a:rPr>
              <a:t>Reçu : 22</a:t>
            </a:r>
          </a:p>
          <a:p>
            <a:pPr>
              <a:buFont typeface="Wingdings" panose="05000000000000000000" pitchFamily="2" charset="2"/>
              <a:buChar char="§"/>
            </a:pPr>
            <a:r>
              <a:rPr lang="fr-FR" sz="2000" b="0" dirty="0" smtClean="0">
                <a:latin typeface="Raleway" panose="020B0503030101060003" pitchFamily="34" charset="0"/>
              </a:rPr>
              <a:t>Commande HPC lancée</a:t>
            </a:r>
          </a:p>
          <a:p>
            <a:pPr>
              <a:buFont typeface="Wingdings" panose="05000000000000000000" pitchFamily="2" charset="2"/>
              <a:buChar char="§"/>
            </a:pPr>
            <a:r>
              <a:rPr lang="fr-FR" sz="2000" b="0" dirty="0" smtClean="0">
                <a:latin typeface="Raleway" panose="020B0503030101060003" pitchFamily="34" charset="0"/>
              </a:rPr>
              <a:t>Pivot et manchon vont être soudés cette semaine à la </a:t>
            </a:r>
            <a:r>
              <a:rPr lang="fr-FR" sz="2000" b="0" dirty="0" err="1" smtClean="0">
                <a:latin typeface="Raleway" panose="020B0503030101060003" pitchFamily="34" charset="0"/>
              </a:rPr>
              <a:t>Giraudière</a:t>
            </a:r>
            <a:endParaRPr lang="fr-FR" sz="2000" b="0" dirty="0" smtClean="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18</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latin typeface="Century Gothic" panose="020B0502020202020204" pitchFamily="34" charset="0"/>
              </a:rPr>
              <a:t>Direction</a:t>
            </a:r>
            <a:endParaRPr lang="fr-FR" dirty="0">
              <a:latin typeface="Century Gothic" panose="020B0502020202020204" pitchFamily="34" charset="0"/>
            </a:endParaRPr>
          </a:p>
        </p:txBody>
      </p:sp>
    </p:spTree>
    <p:extLst>
      <p:ext uri="{BB962C8B-B14F-4D97-AF65-F5344CB8AC3E}">
        <p14:creationId xmlns:p14="http://schemas.microsoft.com/office/powerpoint/2010/main" val="32815136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450272" y="79530"/>
            <a:ext cx="8236527" cy="1102519"/>
          </a:xfrm>
        </p:spPr>
        <p:txBody>
          <a:bodyPr/>
          <a:lstStyle/>
          <a:p>
            <a:pPr marL="177800" algn="ctr"/>
            <a:r>
              <a:rPr lang="fr-FR" dirty="0" smtClean="0">
                <a:latin typeface="Century Gothic" panose="020B0502020202020204" pitchFamily="34" charset="0"/>
              </a:rPr>
              <a:t>Présentation des </a:t>
            </a:r>
            <a:r>
              <a:rPr lang="fr-FR" dirty="0" err="1" smtClean="0">
                <a:latin typeface="Century Gothic" panose="020B0502020202020204" pitchFamily="34" charset="0"/>
              </a:rPr>
              <a:t>PVs</a:t>
            </a:r>
            <a:r>
              <a:rPr lang="fr-FR" dirty="0" smtClean="0">
                <a:latin typeface="Century Gothic" panose="020B0502020202020204" pitchFamily="34" charset="0"/>
              </a:rPr>
              <a:t> </a:t>
            </a:r>
            <a:r>
              <a:rPr lang="fr-FR" dirty="0">
                <a:latin typeface="Century Gothic" panose="020B0502020202020204" pitchFamily="34" charset="0"/>
              </a:rPr>
              <a:t>de vérification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19</a:t>
            </a:fld>
            <a:endParaRPr lang="fr-FR" sz="1200" b="1" i="0" u="none" strike="noStrike" cap="none">
              <a:solidFill>
                <a:srgbClr val="FF0000"/>
              </a:solidFill>
              <a:latin typeface="Calibri"/>
              <a:ea typeface="Calibri"/>
              <a:cs typeface="Calibri"/>
              <a:sym typeface="Calibri"/>
            </a:endParaRP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4274" y="1233101"/>
            <a:ext cx="2545373" cy="3393831"/>
          </a:xfrm>
          <a:prstGeom prst="rect">
            <a:avLst/>
          </a:prstGeom>
        </p:spPr>
      </p:pic>
    </p:spTree>
    <p:extLst>
      <p:ext uri="{BB962C8B-B14F-4D97-AF65-F5344CB8AC3E}">
        <p14:creationId xmlns:p14="http://schemas.microsoft.com/office/powerpoint/2010/main" val="154708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739649"/>
            <a:ext cx="8640960" cy="3456384"/>
          </a:xfrm>
        </p:spPr>
        <p:txBody>
          <a:bodyPr/>
          <a:lstStyle/>
          <a:p>
            <a:pPr marL="692150" indent="-514350">
              <a:buFont typeface="+mj-lt"/>
              <a:buAutoNum type="arabicPeriod"/>
            </a:pPr>
            <a:r>
              <a:rPr lang="fr-FR" dirty="0" smtClean="0"/>
              <a:t>Introduction</a:t>
            </a:r>
          </a:p>
          <a:p>
            <a:pPr marL="692150" indent="-514350">
              <a:buFont typeface="+mj-lt"/>
              <a:buAutoNum type="arabicPeriod"/>
            </a:pPr>
            <a:r>
              <a:rPr lang="fr-FR" dirty="0" smtClean="0"/>
              <a:t>Présentation des kits de montage</a:t>
            </a:r>
          </a:p>
          <a:p>
            <a:pPr marL="692150" indent="-514350">
              <a:buFont typeface="+mj-lt"/>
              <a:buAutoNum type="arabicPeriod"/>
            </a:pPr>
            <a:r>
              <a:rPr lang="fr-FR" dirty="0" err="1" smtClean="0"/>
              <a:t>PVs</a:t>
            </a:r>
            <a:r>
              <a:rPr lang="fr-FR" dirty="0" smtClean="0"/>
              <a:t> de vérification</a:t>
            </a:r>
          </a:p>
          <a:p>
            <a:pPr marL="692150" indent="-514350">
              <a:buFont typeface="+mj-lt"/>
              <a:buAutoNum type="arabicPeriod"/>
            </a:pPr>
            <a:r>
              <a:rPr lang="fr-FR" dirty="0" smtClean="0"/>
              <a:t>Planning prévisionnel</a:t>
            </a:r>
            <a:endParaRPr lang="fr-FR" dirty="0"/>
          </a:p>
          <a:p>
            <a:pPr marL="692150" indent="-514350">
              <a:buFont typeface="+mj-lt"/>
              <a:buAutoNum type="arabicPeriod"/>
            </a:pPr>
            <a:r>
              <a:rPr lang="fr-FR" dirty="0" smtClean="0"/>
              <a:t>Conclusion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t>Table of contents</a:t>
            </a:r>
            <a:endParaRPr lang="fr-FR" dirty="0"/>
          </a:p>
        </p:txBody>
      </p:sp>
    </p:spTree>
    <p:extLst>
      <p:ext uri="{BB962C8B-B14F-4D97-AF65-F5344CB8AC3E}">
        <p14:creationId xmlns:p14="http://schemas.microsoft.com/office/powerpoint/2010/main" val="651572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1653421" y="79530"/>
            <a:ext cx="5837159" cy="1102519"/>
          </a:xfrm>
        </p:spPr>
        <p:txBody>
          <a:bodyPr/>
          <a:lstStyle/>
          <a:p>
            <a:pPr marL="177800" algn="ctr"/>
            <a:r>
              <a:rPr lang="fr-FR" dirty="0" smtClean="0">
                <a:latin typeface="Century Gothic" panose="020B0502020202020204" pitchFamily="34" charset="0"/>
              </a:rPr>
              <a:t>Planning de soudure</a:t>
            </a:r>
            <a:endParaRPr lang="fr-FR" dirty="0">
              <a:latin typeface="Century Gothic" panose="020B0502020202020204"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20</a:t>
            </a:fld>
            <a:endParaRPr lang="fr-FR" sz="1200" b="1" i="0" u="none" strike="noStrike" cap="none">
              <a:solidFill>
                <a:srgbClr val="FF0000"/>
              </a:solidFill>
              <a:latin typeface="Calibri"/>
              <a:ea typeface="Calibri"/>
              <a:cs typeface="Calibri"/>
              <a:sym typeface="Calibri"/>
            </a:endParaRPr>
          </a:p>
        </p:txBody>
      </p:sp>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6718" y="1020925"/>
            <a:ext cx="7688873" cy="3820984"/>
          </a:xfrm>
          <a:prstGeom prst="rect">
            <a:avLst/>
          </a:prstGeom>
        </p:spPr>
      </p:pic>
    </p:spTree>
    <p:extLst>
      <p:ext uri="{BB962C8B-B14F-4D97-AF65-F5344CB8AC3E}">
        <p14:creationId xmlns:p14="http://schemas.microsoft.com/office/powerpoint/2010/main" val="34177346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283467"/>
          </a:xfrm>
        </p:spPr>
        <p:txBody>
          <a:bodyPr/>
          <a:lstStyle/>
          <a:p>
            <a:pPr>
              <a:buFont typeface="Wingdings" panose="05000000000000000000" pitchFamily="2" charset="2"/>
              <a:buChar char="§"/>
            </a:pPr>
            <a:r>
              <a:rPr lang="fr-FR" sz="1800" dirty="0" smtClean="0">
                <a:latin typeface="Raleway" panose="020B0503030101060003" pitchFamily="34" charset="0"/>
              </a:rPr>
              <a:t>Soudure des chapes : </a:t>
            </a:r>
            <a:r>
              <a:rPr lang="fr-FR" sz="1800" b="0" dirty="0" smtClean="0">
                <a:latin typeface="Raleway" panose="020B0503030101060003" pitchFamily="34" charset="0"/>
              </a:rPr>
              <a:t>En cours (les mercredis, jeudis et vendredis)</a:t>
            </a:r>
          </a:p>
          <a:p>
            <a:pPr>
              <a:buFont typeface="Wingdings" panose="05000000000000000000" pitchFamily="2" charset="2"/>
              <a:buChar char="§"/>
            </a:pPr>
            <a:r>
              <a:rPr lang="fr-FR" sz="1800" i="1" dirty="0" smtClean="0">
                <a:latin typeface="Raleway" panose="020B0503030101060003" pitchFamily="34" charset="0"/>
                <a:sym typeface="Wingdings" panose="05000000000000000000" pitchFamily="2" charset="2"/>
              </a:rPr>
              <a:t>Test en torsion : </a:t>
            </a:r>
            <a:r>
              <a:rPr lang="fr-FR" sz="1800" b="0" dirty="0" smtClean="0">
                <a:latin typeface="Raleway" panose="020B0503030101060003" pitchFamily="34" charset="0"/>
                <a:sym typeface="Wingdings" panose="05000000000000000000" pitchFamily="2" charset="2"/>
              </a:rPr>
              <a:t>La semaine prochaine (13-15 février)</a:t>
            </a:r>
          </a:p>
          <a:p>
            <a:pPr>
              <a:buFont typeface="Wingdings" panose="05000000000000000000" pitchFamily="2" charset="2"/>
              <a:buChar char="§"/>
            </a:pPr>
            <a:r>
              <a:rPr lang="fr-FR" sz="1800" i="1" dirty="0" smtClean="0">
                <a:latin typeface="Raleway" panose="020B0503030101060003" pitchFamily="34" charset="0"/>
                <a:sym typeface="Wingdings" panose="05000000000000000000" pitchFamily="2" charset="2"/>
              </a:rPr>
              <a:t>Soudure de l’échappement : </a:t>
            </a:r>
            <a:r>
              <a:rPr lang="fr-FR" sz="1800" b="0" dirty="0" smtClean="0">
                <a:latin typeface="Raleway" panose="020B0503030101060003" pitchFamily="34" charset="0"/>
                <a:sym typeface="Wingdings" panose="05000000000000000000" pitchFamily="2" charset="2"/>
              </a:rPr>
              <a:t>entre le 20-23 février</a:t>
            </a:r>
          </a:p>
          <a:p>
            <a:pPr>
              <a:buFont typeface="Wingdings" panose="05000000000000000000" pitchFamily="2" charset="2"/>
              <a:buChar char="§"/>
            </a:pPr>
            <a:r>
              <a:rPr lang="fr-FR" sz="1800" dirty="0" smtClean="0">
                <a:latin typeface="Raleway" panose="020B0503030101060003" pitchFamily="34" charset="0"/>
                <a:sym typeface="Wingdings" panose="05000000000000000000" pitchFamily="2" charset="2"/>
              </a:rPr>
              <a:t>Peinture</a:t>
            </a:r>
            <a:r>
              <a:rPr lang="fr-FR" sz="1800" b="0" dirty="0" smtClean="0">
                <a:latin typeface="Raleway" panose="020B0503030101060003" pitchFamily="34" charset="0"/>
                <a:sym typeface="Wingdings" panose="05000000000000000000" pitchFamily="2" charset="2"/>
              </a:rPr>
              <a:t> : entre le 25-28 février</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21</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t>Département châssis équipé</a:t>
            </a:r>
            <a:endParaRPr lang="fr-FR" dirty="0"/>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2862" y="2551967"/>
            <a:ext cx="3552092" cy="1998052"/>
          </a:xfrm>
          <a:prstGeom prst="rect">
            <a:avLst/>
          </a:prstGeom>
        </p:spPr>
      </p:pic>
    </p:spTree>
    <p:extLst>
      <p:ext uri="{BB962C8B-B14F-4D97-AF65-F5344CB8AC3E}">
        <p14:creationId xmlns:p14="http://schemas.microsoft.com/office/powerpoint/2010/main" val="31664871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2378823"/>
          </a:xfrm>
        </p:spPr>
        <p:txBody>
          <a:bodyPr/>
          <a:lstStyle/>
          <a:p>
            <a:pPr>
              <a:buFont typeface="Wingdings" panose="05000000000000000000" pitchFamily="2" charset="2"/>
              <a:buChar char="§"/>
            </a:pPr>
            <a:r>
              <a:rPr lang="fr-FR" sz="1800" dirty="0" smtClean="0">
                <a:latin typeface="Raleway" panose="020B0503030101060003" pitchFamily="34" charset="0"/>
              </a:rPr>
              <a:t>Soudure des chapes : </a:t>
            </a:r>
            <a:r>
              <a:rPr lang="fr-FR" sz="1800" b="0" dirty="0" smtClean="0">
                <a:latin typeface="Raleway" panose="020B0503030101060003" pitchFamily="34" charset="0"/>
              </a:rPr>
              <a:t>Mercredi 6 Février chapes admissions, </a:t>
            </a:r>
            <a:r>
              <a:rPr lang="fr-FR" sz="1800" b="0" dirty="0" err="1" smtClean="0">
                <a:latin typeface="Raleway" panose="020B0503030101060003" pitchFamily="34" charset="0"/>
              </a:rPr>
              <a:t>echapement</a:t>
            </a:r>
            <a:r>
              <a:rPr lang="fr-FR" sz="1800" b="0" dirty="0" smtClean="0">
                <a:latin typeface="Raleway" panose="020B0503030101060003" pitchFamily="34" charset="0"/>
              </a:rPr>
              <a:t>, refroidissement</a:t>
            </a:r>
          </a:p>
          <a:p>
            <a:pPr>
              <a:buFont typeface="Wingdings" panose="05000000000000000000" pitchFamily="2" charset="2"/>
              <a:buChar char="§"/>
            </a:pPr>
            <a:r>
              <a:rPr lang="fr-FR" sz="1800" dirty="0" smtClean="0">
                <a:latin typeface="Raleway" panose="020B0503030101060003" pitchFamily="34" charset="0"/>
                <a:sym typeface="Wingdings" panose="05000000000000000000" pitchFamily="2" charset="2"/>
              </a:rPr>
              <a:t>Admission : </a:t>
            </a:r>
            <a:r>
              <a:rPr lang="fr-FR" sz="1800" b="0" dirty="0" smtClean="0">
                <a:latin typeface="Raleway" panose="020B0503030101060003" pitchFamily="34" charset="0"/>
                <a:sym typeface="Wingdings" panose="05000000000000000000" pitchFamily="2" charset="2"/>
              </a:rPr>
              <a:t>Reçu de ARRK</a:t>
            </a:r>
          </a:p>
          <a:p>
            <a:pPr>
              <a:buFont typeface="Wingdings" panose="05000000000000000000" pitchFamily="2" charset="2"/>
              <a:buChar char="§"/>
            </a:pPr>
            <a:r>
              <a:rPr lang="fr-FR" sz="1800" dirty="0" smtClean="0">
                <a:latin typeface="Raleway" panose="020B0503030101060003" pitchFamily="34" charset="0"/>
                <a:sym typeface="Wingdings" panose="05000000000000000000" pitchFamily="2" charset="2"/>
              </a:rPr>
              <a:t>Echappement : </a:t>
            </a:r>
            <a:r>
              <a:rPr lang="fr-FR" sz="1800" b="0" dirty="0" smtClean="0">
                <a:latin typeface="Raleway" panose="020B0503030101060003" pitchFamily="34" charset="0"/>
                <a:sym typeface="Wingdings" panose="05000000000000000000" pitchFamily="2" charset="2"/>
              </a:rPr>
              <a:t>Soudé la semaine du 25 février au 1 mars</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R</a:t>
            </a:r>
            <a:r>
              <a:rPr lang="fr-FR" sz="1800" dirty="0" smtClean="0">
                <a:latin typeface="Raleway" panose="020B0503030101060003" pitchFamily="34" charset="0"/>
                <a:sym typeface="Wingdings" panose="05000000000000000000" pitchFamily="2" charset="2"/>
              </a:rPr>
              <a:t>efroidissement : </a:t>
            </a:r>
            <a:r>
              <a:rPr lang="fr-FR" sz="1800" b="0" dirty="0" smtClean="0">
                <a:latin typeface="Raleway" panose="020B0503030101060003" pitchFamily="34" charset="0"/>
                <a:sym typeface="Wingdings" panose="05000000000000000000" pitchFamily="2" charset="2"/>
              </a:rPr>
              <a:t>Commande en cours chez </a:t>
            </a:r>
            <a:r>
              <a:rPr lang="fr-FR" sz="1800" b="0" dirty="0" err="1" smtClean="0">
                <a:latin typeface="Raleway" panose="020B0503030101060003" pitchFamily="34" charset="0"/>
                <a:sym typeface="Wingdings" panose="05000000000000000000" pitchFamily="2" charset="2"/>
              </a:rPr>
              <a:t>Radiasoudure</a:t>
            </a:r>
            <a:endParaRPr lang="fr-FR" sz="1800" b="0" dirty="0" smtClean="0">
              <a:latin typeface="Raleway" panose="020B0503030101060003" pitchFamily="34" charset="0"/>
              <a:sym typeface="Wingdings" panose="05000000000000000000" pitchFamily="2" charset="2"/>
            </a:endParaRP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t>Département Motorisation instrumentée</a:t>
            </a:r>
            <a:endParaRPr lang="fr-FR" dirty="0"/>
          </a:p>
        </p:txBody>
      </p:sp>
    </p:spTree>
    <p:extLst>
      <p:ext uri="{BB962C8B-B14F-4D97-AF65-F5344CB8AC3E}">
        <p14:creationId xmlns:p14="http://schemas.microsoft.com/office/powerpoint/2010/main" val="4185352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23</a:t>
            </a:fld>
            <a:endParaRPr lang="fr-FR" sz="1200" b="1" i="0" u="none" strike="noStrike" cap="none">
              <a:solidFill>
                <a:srgbClr val="FF0000"/>
              </a:solidFill>
              <a:latin typeface="Calibri"/>
              <a:ea typeface="Calibri"/>
              <a:cs typeface="Calibri"/>
              <a:sym typeface="Calibri"/>
            </a:endParaRPr>
          </a:p>
        </p:txBody>
      </p:sp>
      <p:sp>
        <p:nvSpPr>
          <p:cNvPr id="5" name="Titre 4"/>
          <p:cNvSpPr>
            <a:spLocks noGrp="1"/>
          </p:cNvSpPr>
          <p:nvPr>
            <p:ph type="title"/>
          </p:nvPr>
        </p:nvSpPr>
        <p:spPr/>
        <p:txBody>
          <a:bodyPr/>
          <a:lstStyle/>
          <a:p>
            <a:r>
              <a:rPr lang="fr-FR" dirty="0" smtClean="0"/>
              <a:t>Statistiques</a:t>
            </a:r>
            <a:endParaRPr lang="fr-FR" dirty="0"/>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461" y="922021"/>
            <a:ext cx="7706458" cy="3560049"/>
          </a:xfrm>
          <a:prstGeom prst="rect">
            <a:avLst/>
          </a:prstGeom>
        </p:spPr>
      </p:pic>
    </p:spTree>
    <p:extLst>
      <p:ext uri="{BB962C8B-B14F-4D97-AF65-F5344CB8AC3E}">
        <p14:creationId xmlns:p14="http://schemas.microsoft.com/office/powerpoint/2010/main" val="17876943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283467"/>
          </a:xfrm>
        </p:spPr>
        <p:txBody>
          <a:bodyPr/>
          <a:lstStyle/>
          <a:p>
            <a:pPr>
              <a:buFont typeface="Wingdings" panose="05000000000000000000" pitchFamily="2" charset="2"/>
              <a:buChar char="§"/>
            </a:pPr>
            <a:r>
              <a:rPr lang="fr-FR" sz="1800" i="1" dirty="0" smtClean="0">
                <a:latin typeface="Raleway" panose="020B0503030101060003" pitchFamily="34" charset="0"/>
              </a:rPr>
              <a:t>Début de l’intégration : </a:t>
            </a:r>
            <a:r>
              <a:rPr lang="fr-FR" sz="1800" b="0" dirty="0" smtClean="0">
                <a:latin typeface="Raleway" panose="020B0503030101060003" pitchFamily="34" charset="0"/>
              </a:rPr>
              <a:t>Dimanche 24 Février 2019</a:t>
            </a:r>
          </a:p>
          <a:p>
            <a:pPr>
              <a:buFont typeface="Wingdings" panose="05000000000000000000" pitchFamily="2" charset="2"/>
              <a:buChar char="§"/>
            </a:pPr>
            <a:r>
              <a:rPr lang="fr-FR" sz="1800" i="1" dirty="0" smtClean="0">
                <a:latin typeface="Raleway" panose="020B0503030101060003" pitchFamily="34" charset="0"/>
              </a:rPr>
              <a:t>TOP Véhicule : </a:t>
            </a:r>
            <a:r>
              <a:rPr lang="fr-FR" sz="1800" b="0" dirty="0" smtClean="0">
                <a:latin typeface="Raleway" panose="020B0503030101060003" pitchFamily="34" charset="0"/>
              </a:rPr>
              <a:t>Vendredi 15 Mars 2019</a:t>
            </a:r>
          </a:p>
          <a:p>
            <a:pPr>
              <a:buFont typeface="Wingdings" panose="05000000000000000000" pitchFamily="2" charset="2"/>
              <a:buChar char="§"/>
            </a:pPr>
            <a:r>
              <a:rPr lang="fr-FR" sz="1800" i="1" dirty="0" smtClean="0">
                <a:latin typeface="Raleway" panose="020B0503030101060003" pitchFamily="34" charset="0"/>
                <a:sym typeface="Wingdings" panose="05000000000000000000" pitchFamily="2" charset="2"/>
              </a:rPr>
              <a:t>Roll Out : </a:t>
            </a:r>
            <a:r>
              <a:rPr lang="fr-FR" sz="1800" b="0" dirty="0" smtClean="0">
                <a:latin typeface="Raleway" panose="020B0503030101060003" pitchFamily="34" charset="0"/>
                <a:sym typeface="Wingdings" panose="05000000000000000000" pitchFamily="2" charset="2"/>
              </a:rPr>
              <a:t>à déterminer</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latin typeface="Century Gothic" panose="020B0502020202020204" pitchFamily="34" charset="0"/>
              </a:rPr>
              <a:t>Prochains Jalons :</a:t>
            </a:r>
            <a:endParaRPr lang="fr-FR" dirty="0">
              <a:latin typeface="Century Gothic" panose="020B0502020202020204" pitchFamily="34" charset="0"/>
            </a:endParaRPr>
          </a:p>
        </p:txBody>
      </p:sp>
    </p:spTree>
    <p:extLst>
      <p:ext uri="{BB962C8B-B14F-4D97-AF65-F5344CB8AC3E}">
        <p14:creationId xmlns:p14="http://schemas.microsoft.com/office/powerpoint/2010/main" val="36920042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283467"/>
          </a:xfrm>
        </p:spPr>
        <p:txBody>
          <a:bodyPr/>
          <a:lstStyle/>
          <a:p>
            <a:pPr>
              <a:buFont typeface="Wingdings" panose="05000000000000000000" pitchFamily="2" charset="2"/>
              <a:buChar char="§"/>
            </a:pPr>
            <a:r>
              <a:rPr lang="fr-FR" sz="2400" b="0" dirty="0" smtClean="0">
                <a:latin typeface="Raleway" panose="020B0503030101060003" pitchFamily="34" charset="0"/>
              </a:rPr>
              <a:t>Sous contrôle</a:t>
            </a:r>
          </a:p>
          <a:p>
            <a:pPr>
              <a:buFont typeface="Wingdings" panose="05000000000000000000" pitchFamily="2" charset="2"/>
              <a:buChar char="§"/>
            </a:pPr>
            <a:r>
              <a:rPr lang="fr-FR" sz="2400" b="0" dirty="0" smtClean="0">
                <a:latin typeface="Raleway" panose="020B0503030101060003" pitchFamily="34" charset="0"/>
              </a:rPr>
              <a:t>Préparation de la validation</a:t>
            </a:r>
          </a:p>
          <a:p>
            <a:pPr>
              <a:buFont typeface="Wingdings" panose="05000000000000000000" pitchFamily="2" charset="2"/>
              <a:buChar char="§"/>
            </a:pPr>
            <a:r>
              <a:rPr lang="fr-FR" sz="2400" b="0" smtClean="0">
                <a:latin typeface="Raleway" panose="020B0503030101060003" pitchFamily="34" charset="0"/>
              </a:rPr>
              <a:t>Choix compétition : FS ATA &amp; FSN  </a:t>
            </a: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latin typeface="Century Gothic" panose="020B0502020202020204" pitchFamily="34" charset="0"/>
              </a:rPr>
              <a:t>Conclusion</a:t>
            </a:r>
            <a:endParaRPr lang="fr-FR" dirty="0">
              <a:latin typeface="Century Gothic" panose="020B0502020202020204" pitchFamily="34" charset="0"/>
            </a:endParaRPr>
          </a:p>
        </p:txBody>
      </p:sp>
    </p:spTree>
    <p:extLst>
      <p:ext uri="{BB962C8B-B14F-4D97-AF65-F5344CB8AC3E}">
        <p14:creationId xmlns:p14="http://schemas.microsoft.com/office/powerpoint/2010/main" val="9067112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815" y="847299"/>
            <a:ext cx="6560476" cy="4296201"/>
          </a:xfrm>
          <a:prstGeom prst="rect">
            <a:avLst/>
          </a:prstGeom>
        </p:spPr>
      </p:pic>
      <p:sp>
        <p:nvSpPr>
          <p:cNvPr id="5" name="Titre 4"/>
          <p:cNvSpPr>
            <a:spLocks noGrp="1"/>
          </p:cNvSpPr>
          <p:nvPr>
            <p:ph type="title"/>
          </p:nvPr>
        </p:nvSpPr>
        <p:spPr>
          <a:xfrm>
            <a:off x="806853" y="0"/>
            <a:ext cx="7772400" cy="1021556"/>
          </a:xfrm>
        </p:spPr>
        <p:txBody>
          <a:bodyPr/>
          <a:lstStyle/>
          <a:p>
            <a:pPr algn="ctr"/>
            <a:r>
              <a:rPr lang="fr-FR" dirty="0" smtClean="0"/>
              <a:t>Merci d’être venu !</a:t>
            </a:r>
            <a:endParaRPr lang="fr-FR" dirty="0"/>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26</a:t>
            </a:fld>
            <a:endParaRPr lang="fr-FR" sz="1200" b="1" i="0" u="none" strike="noStrike" cap="none">
              <a:solidFill>
                <a:srgbClr val="FF0000"/>
              </a:solidFill>
              <a:latin typeface="Calibri"/>
              <a:ea typeface="Calibri"/>
              <a:cs typeface="Calibri"/>
              <a:sym typeface="Calibri"/>
            </a:endParaRPr>
          </a:p>
        </p:txBody>
      </p:sp>
    </p:spTree>
    <p:extLst>
      <p:ext uri="{BB962C8B-B14F-4D97-AF65-F5344CB8AC3E}">
        <p14:creationId xmlns:p14="http://schemas.microsoft.com/office/powerpoint/2010/main" val="1740639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633878" y="-78215"/>
            <a:ext cx="7772400" cy="1102519"/>
          </a:xfrm>
        </p:spPr>
        <p:txBody>
          <a:bodyPr/>
          <a:lstStyle/>
          <a:p>
            <a:pPr algn="ctr"/>
            <a:r>
              <a:rPr lang="fr-FR" dirty="0" smtClean="0"/>
              <a:t>Introduction</a:t>
            </a:r>
            <a:endParaRPr lang="fr-FR" dirty="0"/>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a:t>
            </a:fld>
            <a:endParaRPr lang="fr-FR" sz="1200" b="1" i="0" u="none" strike="noStrike" cap="none">
              <a:solidFill>
                <a:srgbClr val="FF0000"/>
              </a:solidFill>
              <a:latin typeface="Calibri"/>
              <a:ea typeface="Calibri"/>
              <a:cs typeface="Calibri"/>
              <a:sym typeface="Calibri"/>
            </a:endParaRP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338" y="725367"/>
            <a:ext cx="3641970" cy="2048608"/>
          </a:xfrm>
          <a:prstGeom prst="rect">
            <a:avLst/>
          </a:prstGeom>
        </p:spPr>
      </p:pic>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954" y="1327380"/>
            <a:ext cx="1951892" cy="2602523"/>
          </a:xfrm>
          <a:prstGeom prst="rect">
            <a:avLst/>
          </a:prstGeom>
        </p:spPr>
      </p:pic>
      <p:pic>
        <p:nvPicPr>
          <p:cNvPr id="6" name="Imag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874" y="2883878"/>
            <a:ext cx="2889739" cy="2167304"/>
          </a:xfrm>
          <a:prstGeom prst="rect">
            <a:avLst/>
          </a:prstGeom>
        </p:spPr>
      </p:pic>
      <p:pic>
        <p:nvPicPr>
          <p:cNvPr id="2" name="Imag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7829" y="1129811"/>
            <a:ext cx="2138140" cy="3801137"/>
          </a:xfrm>
          <a:prstGeom prst="rect">
            <a:avLst/>
          </a:prstGeom>
        </p:spPr>
      </p:pic>
    </p:spTree>
    <p:extLst>
      <p:ext uri="{BB962C8B-B14F-4D97-AF65-F5344CB8AC3E}">
        <p14:creationId xmlns:p14="http://schemas.microsoft.com/office/powerpoint/2010/main" val="34190466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29703"/>
            <a:ext cx="8640960" cy="3456384"/>
          </a:xfrm>
        </p:spPr>
        <p:txBody>
          <a:bodyPr/>
          <a:lstStyle/>
          <a:p>
            <a:pPr marL="177800" indent="0">
              <a:buNone/>
            </a:pPr>
            <a:r>
              <a:rPr lang="fr-FR" sz="2400" dirty="0" smtClean="0">
                <a:latin typeface="Raleway" panose="020B0503030101060003" pitchFamily="34" charset="0"/>
              </a:rPr>
              <a:t>Point sur l’avancement</a:t>
            </a:r>
          </a:p>
          <a:p>
            <a:r>
              <a:rPr lang="fr-FR" sz="2000" b="0" dirty="0" smtClean="0">
                <a:latin typeface="Raleway" panose="020B0503030101060003" pitchFamily="34" charset="0"/>
              </a:rPr>
              <a:t>Retard de 1 mois : Rattrapé</a:t>
            </a:r>
          </a:p>
          <a:p>
            <a:r>
              <a:rPr lang="fr-FR" sz="2000" b="0" dirty="0" smtClean="0">
                <a:latin typeface="Raleway" panose="020B0503030101060003" pitchFamily="34" charset="0"/>
              </a:rPr>
              <a:t>Retard sur l’approvisionnement de bruts à La </a:t>
            </a:r>
            <a:r>
              <a:rPr lang="fr-FR" sz="2000" b="0" dirty="0" err="1" smtClean="0">
                <a:latin typeface="Raleway" panose="020B0503030101060003" pitchFamily="34" charset="0"/>
              </a:rPr>
              <a:t>Mache</a:t>
            </a:r>
            <a:r>
              <a:rPr lang="fr-FR" sz="2000" b="0" dirty="0" smtClean="0">
                <a:latin typeface="Raleway" panose="020B0503030101060003" pitchFamily="34" charset="0"/>
              </a:rPr>
              <a:t> Laser</a:t>
            </a:r>
          </a:p>
          <a:p>
            <a:pPr marL="177800" indent="0">
              <a:buNone/>
            </a:pPr>
            <a:endParaRPr lang="fr-FR" sz="800" dirty="0" smtClean="0">
              <a:latin typeface="Raleway" panose="020B0503030101060003" pitchFamily="34" charset="0"/>
            </a:endParaRPr>
          </a:p>
          <a:p>
            <a:pPr marL="177800" indent="0">
              <a:buNone/>
            </a:pPr>
            <a:r>
              <a:rPr lang="fr-FR" sz="2400" dirty="0" smtClean="0">
                <a:latin typeface="Raleway" panose="020B0503030101060003" pitchFamily="34" charset="0"/>
              </a:rPr>
              <a:t>Indicateurs</a:t>
            </a:r>
            <a:endParaRPr lang="fr-FR" sz="2400" dirty="0">
              <a:latin typeface="Raleway" panose="020B0503030101060003" pitchFamily="34" charset="0"/>
            </a:endParaRPr>
          </a:p>
          <a:p>
            <a:r>
              <a:rPr lang="fr-FR" sz="2000" b="0" dirty="0" smtClean="0">
                <a:latin typeface="Raleway" panose="020B0503030101060003" pitchFamily="34" charset="0"/>
              </a:rPr>
              <a:t>Structure tubulaire terminé (25 Janvier)</a:t>
            </a:r>
          </a:p>
          <a:p>
            <a:r>
              <a:rPr lang="fr-FR" sz="2000" b="0" dirty="0" smtClean="0">
                <a:latin typeface="Raleway" panose="020B0503030101060003" pitchFamily="34" charset="0"/>
              </a:rPr>
              <a:t>Premières chapes soudées (31 Janvier)</a:t>
            </a:r>
          </a:p>
          <a:p>
            <a:r>
              <a:rPr lang="fr-FR" sz="2000" b="0" dirty="0" smtClean="0">
                <a:latin typeface="Raleway" panose="020B0503030101060003" pitchFamily="34" charset="0"/>
              </a:rPr>
              <a:t>Ensemble des pièces </a:t>
            </a:r>
            <a:r>
              <a:rPr lang="fr-FR" sz="2000" b="0" dirty="0" err="1" smtClean="0">
                <a:latin typeface="Raleway" panose="020B0503030101060003" pitchFamily="34" charset="0"/>
              </a:rPr>
              <a:t>Boisard</a:t>
            </a:r>
            <a:r>
              <a:rPr lang="fr-FR" sz="2000" b="0" dirty="0" smtClean="0">
                <a:latin typeface="Raleway" panose="020B0503030101060003" pitchFamily="34" charset="0"/>
              </a:rPr>
              <a:t> terminées avant les vacances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t>Introduction</a:t>
            </a:r>
            <a:endParaRPr lang="fr-FR" dirty="0"/>
          </a:p>
        </p:txBody>
      </p:sp>
    </p:spTree>
    <p:extLst>
      <p:ext uri="{BB962C8B-B14F-4D97-AF65-F5344CB8AC3E}">
        <p14:creationId xmlns:p14="http://schemas.microsoft.com/office/powerpoint/2010/main" val="2793292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655859" y="79530"/>
            <a:ext cx="7772400" cy="1102519"/>
          </a:xfrm>
        </p:spPr>
        <p:txBody>
          <a:bodyPr/>
          <a:lstStyle/>
          <a:p>
            <a:pPr algn="ctr"/>
            <a:r>
              <a:rPr lang="fr-FR" dirty="0" smtClean="0">
                <a:latin typeface="Century Gothic" panose="020B0502020202020204" pitchFamily="34" charset="0"/>
              </a:rPr>
              <a:t>Présentation </a:t>
            </a:r>
            <a:r>
              <a:rPr lang="fr-FR" dirty="0">
                <a:latin typeface="Century Gothic" panose="020B0502020202020204" pitchFamily="34" charset="0"/>
              </a:rPr>
              <a:t>des </a:t>
            </a:r>
            <a:r>
              <a:rPr lang="fr-FR" dirty="0" err="1" smtClean="0">
                <a:latin typeface="Century Gothic" panose="020B0502020202020204" pitchFamily="34" charset="0"/>
              </a:rPr>
              <a:t>KITs</a:t>
            </a:r>
            <a:r>
              <a:rPr lang="fr-FR" dirty="0" smtClean="0">
                <a:latin typeface="Century Gothic" panose="020B0502020202020204" pitchFamily="34" charset="0"/>
              </a:rPr>
              <a:t> de montage</a:t>
            </a:r>
            <a:endParaRPr lang="fr-FR" dirty="0">
              <a:latin typeface="Century Gothic" panose="020B0502020202020204"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5</a:t>
            </a:fld>
            <a:endParaRPr lang="fr-FR" sz="1200" b="1" i="0" u="none" strike="noStrike" cap="none">
              <a:solidFill>
                <a:srgbClr val="FF0000"/>
              </a:solidFill>
              <a:latin typeface="Calibri"/>
              <a:ea typeface="Calibri"/>
              <a:cs typeface="Calibri"/>
              <a:sym typeface="Calibri"/>
            </a:endParaRP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4846" y="1263142"/>
            <a:ext cx="2500312" cy="3333749"/>
          </a:xfrm>
          <a:prstGeom prst="rect">
            <a:avLst/>
          </a:prstGeom>
        </p:spPr>
      </p:pic>
    </p:spTree>
    <p:extLst>
      <p:ext uri="{BB962C8B-B14F-4D97-AF65-F5344CB8AC3E}">
        <p14:creationId xmlns:p14="http://schemas.microsoft.com/office/powerpoint/2010/main" val="2540785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338789" cy="3456384"/>
          </a:xfrm>
        </p:spPr>
        <p:txBody>
          <a:bodyPr/>
          <a:lstStyle/>
          <a:p>
            <a:pPr>
              <a:buFont typeface="Wingdings" panose="05000000000000000000" pitchFamily="2" charset="2"/>
              <a:buChar char="§"/>
            </a:pPr>
            <a:r>
              <a:rPr lang="fr-FR" sz="2400" dirty="0" smtClean="0">
                <a:latin typeface="Raleway" panose="020B0503030101060003" pitchFamily="34" charset="0"/>
              </a:rPr>
              <a:t>ICO : 32</a:t>
            </a:r>
          </a:p>
          <a:p>
            <a:pPr>
              <a:buFont typeface="Wingdings" panose="05000000000000000000" pitchFamily="2" charset="2"/>
              <a:buChar char="§"/>
            </a:pPr>
            <a:r>
              <a:rPr lang="fr-FR" sz="2400" dirty="0" smtClean="0">
                <a:latin typeface="Raleway" panose="020B0503030101060003" pitchFamily="34" charset="0"/>
              </a:rPr>
              <a:t>Reçu : </a:t>
            </a:r>
            <a:r>
              <a:rPr lang="fr-FR" sz="2400" dirty="0">
                <a:latin typeface="Raleway" panose="020B0503030101060003" pitchFamily="34" charset="0"/>
              </a:rPr>
              <a:t>6</a:t>
            </a:r>
          </a:p>
          <a:p>
            <a:pPr>
              <a:buFont typeface="Wingdings" panose="05000000000000000000" pitchFamily="2" charset="2"/>
              <a:buChar char="§"/>
            </a:pPr>
            <a:r>
              <a:rPr lang="fr-FR" sz="2400" dirty="0" smtClean="0">
                <a:latin typeface="Raleway" panose="020B0503030101060003" pitchFamily="34" charset="0"/>
              </a:rPr>
              <a:t>Approvisionnements </a:t>
            </a:r>
          </a:p>
          <a:p>
            <a:pPr lvl="1">
              <a:buFont typeface="Wingdings" panose="05000000000000000000" pitchFamily="2" charset="2"/>
              <a:buChar char="§"/>
            </a:pPr>
            <a:r>
              <a:rPr lang="fr-FR" dirty="0">
                <a:latin typeface="Raleway" panose="020B0503030101060003" pitchFamily="34" charset="0"/>
              </a:rPr>
              <a:t> </a:t>
            </a:r>
            <a:r>
              <a:rPr lang="fr-FR" dirty="0" smtClean="0">
                <a:latin typeface="Raleway" panose="020B0503030101060003" pitchFamily="34" charset="0"/>
              </a:rPr>
              <a:t>Radiateur : Fin février. Utilisation de celui d’</a:t>
            </a:r>
            <a:r>
              <a:rPr lang="fr-FR" dirty="0" err="1" smtClean="0">
                <a:latin typeface="Raleway" panose="020B0503030101060003" pitchFamily="34" charset="0"/>
              </a:rPr>
              <a:t>Olympix</a:t>
            </a:r>
            <a:r>
              <a:rPr lang="fr-FR" dirty="0" smtClean="0">
                <a:latin typeface="Raleway" panose="020B0503030101060003" pitchFamily="34" charset="0"/>
              </a:rPr>
              <a:t> pour les démarrages statiques</a:t>
            </a:r>
          </a:p>
          <a:p>
            <a:pPr lvl="1">
              <a:buFont typeface="Wingdings" panose="05000000000000000000" pitchFamily="2" charset="2"/>
              <a:buChar char="§"/>
            </a:pPr>
            <a:r>
              <a:rPr lang="fr-FR" dirty="0">
                <a:latin typeface="Raleway" panose="020B0503030101060003" pitchFamily="34" charset="0"/>
              </a:rPr>
              <a:t> </a:t>
            </a:r>
            <a:r>
              <a:rPr lang="fr-FR" dirty="0" smtClean="0">
                <a:latin typeface="Raleway" panose="020B0503030101060003" pitchFamily="34" charset="0"/>
              </a:rPr>
              <a:t>Durites et vase d’expansion : fin février</a:t>
            </a:r>
          </a:p>
          <a:p>
            <a:pPr lvl="1">
              <a:buFont typeface="Wingdings" panose="05000000000000000000" pitchFamily="2" charset="2"/>
              <a:buChar char="§"/>
            </a:pPr>
            <a:endParaRPr lang="fr-FR"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6</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latin typeface="Century Gothic" panose="020B0502020202020204" pitchFamily="34" charset="0"/>
              </a:rPr>
              <a:t>Refroidissement</a:t>
            </a:r>
            <a:endParaRPr lang="fr-FR" dirty="0">
              <a:latin typeface="Century Gothic" panose="020B0502020202020204" pitchFamily="34" charset="0"/>
            </a:endParaRPr>
          </a:p>
        </p:txBody>
      </p:sp>
    </p:spTree>
    <p:extLst>
      <p:ext uri="{BB962C8B-B14F-4D97-AF65-F5344CB8AC3E}">
        <p14:creationId xmlns:p14="http://schemas.microsoft.com/office/powerpoint/2010/main" val="1236960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smtClean="0">
                <a:latin typeface="Raleway" panose="020B0503030101060003" pitchFamily="34" charset="0"/>
              </a:rPr>
              <a:t>ICO : 20</a:t>
            </a:r>
            <a:endParaRPr lang="fr-FR" sz="2400" dirty="0">
              <a:latin typeface="Raleway" panose="020B0503030101060003" pitchFamily="34" charset="0"/>
            </a:endParaRPr>
          </a:p>
          <a:p>
            <a:pPr>
              <a:buFont typeface="Wingdings" panose="05000000000000000000" pitchFamily="2" charset="2"/>
              <a:buChar char="§"/>
            </a:pPr>
            <a:r>
              <a:rPr lang="fr-FR" sz="2400" dirty="0" smtClean="0">
                <a:latin typeface="Raleway" panose="020B0503030101060003" pitchFamily="34" charset="0"/>
              </a:rPr>
              <a:t>Approvisionnés : 10</a:t>
            </a:r>
          </a:p>
          <a:p>
            <a:pPr>
              <a:buFont typeface="Wingdings" panose="05000000000000000000" pitchFamily="2" charset="2"/>
              <a:buChar char="§"/>
            </a:pPr>
            <a:r>
              <a:rPr lang="fr-FR" sz="2400" b="0" dirty="0" smtClean="0">
                <a:latin typeface="Raleway" panose="020B0503030101060003" pitchFamily="34" charset="0"/>
              </a:rPr>
              <a:t>Admission offerte par ARRK</a:t>
            </a: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7</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t>Admission</a:t>
            </a:r>
            <a:endParaRPr lang="fr-FR" dirty="0"/>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5984" y="1323241"/>
            <a:ext cx="4260913" cy="2839915"/>
          </a:xfrm>
          <a:prstGeom prst="rect">
            <a:avLst/>
          </a:prstGeom>
        </p:spPr>
      </p:pic>
    </p:spTree>
    <p:extLst>
      <p:ext uri="{BB962C8B-B14F-4D97-AF65-F5344CB8AC3E}">
        <p14:creationId xmlns:p14="http://schemas.microsoft.com/office/powerpoint/2010/main" val="22144127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smtClean="0">
                <a:latin typeface="Raleway" panose="020B0503030101060003" pitchFamily="34" charset="0"/>
              </a:rPr>
              <a:t>ICO 73</a:t>
            </a:r>
          </a:p>
          <a:p>
            <a:pPr>
              <a:buFont typeface="Wingdings" panose="05000000000000000000" pitchFamily="2" charset="2"/>
              <a:buChar char="§"/>
            </a:pPr>
            <a:r>
              <a:rPr lang="fr-FR" sz="2400" dirty="0" smtClean="0">
                <a:latin typeface="Raleway" panose="020B0503030101060003" pitchFamily="34" charset="0"/>
              </a:rPr>
              <a:t>Reçu 8</a:t>
            </a:r>
            <a:endParaRPr lang="fr-FR" sz="2400" dirty="0">
              <a:latin typeface="Raleway" panose="020B0503030101060003" pitchFamily="34" charset="0"/>
            </a:endParaRPr>
          </a:p>
          <a:p>
            <a:pPr>
              <a:buFont typeface="Wingdings" panose="05000000000000000000" pitchFamily="2" charset="2"/>
              <a:buChar char="§"/>
            </a:pPr>
            <a:r>
              <a:rPr lang="fr-FR" sz="2400" b="0" dirty="0" smtClean="0">
                <a:latin typeface="Raleway" panose="020B0503030101060003" pitchFamily="34" charset="0"/>
              </a:rPr>
              <a:t>En phase de production à La </a:t>
            </a:r>
            <a:r>
              <a:rPr lang="fr-FR" sz="2400" b="0" dirty="0" err="1" smtClean="0">
                <a:latin typeface="Raleway" panose="020B0503030101060003" pitchFamily="34" charset="0"/>
              </a:rPr>
              <a:t>Mache</a:t>
            </a:r>
            <a:r>
              <a:rPr lang="fr-FR" sz="2400" b="0" dirty="0" smtClean="0">
                <a:latin typeface="Raleway" panose="020B0503030101060003" pitchFamily="34" charset="0"/>
              </a:rPr>
              <a:t>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8</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t>Pédalier</a:t>
            </a:r>
            <a:endParaRPr lang="fr-FR" dirty="0"/>
          </a:p>
        </p:txBody>
      </p:sp>
    </p:spTree>
    <p:extLst>
      <p:ext uri="{BB962C8B-B14F-4D97-AF65-F5344CB8AC3E}">
        <p14:creationId xmlns:p14="http://schemas.microsoft.com/office/powerpoint/2010/main" val="1305571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smtClean="0">
                <a:latin typeface="Raleway" panose="020B0503030101060003" pitchFamily="34" charset="0"/>
              </a:rPr>
              <a:t>ICO 338</a:t>
            </a:r>
          </a:p>
          <a:p>
            <a:pPr>
              <a:buFont typeface="Wingdings" panose="05000000000000000000" pitchFamily="2" charset="2"/>
              <a:buChar char="§"/>
            </a:pPr>
            <a:r>
              <a:rPr lang="fr-FR" sz="2400" dirty="0" smtClean="0">
                <a:latin typeface="Raleway" panose="020B0503030101060003" pitchFamily="34" charset="0"/>
              </a:rPr>
              <a:t>Reçu 32</a:t>
            </a:r>
          </a:p>
          <a:p>
            <a:pPr>
              <a:buFont typeface="Wingdings" panose="05000000000000000000" pitchFamily="2" charset="2"/>
              <a:buChar char="§"/>
            </a:pPr>
            <a:r>
              <a:rPr lang="fr-FR" sz="2400" b="0" dirty="0" smtClean="0">
                <a:latin typeface="Raleway" panose="020B0503030101060003" pitchFamily="34" charset="0"/>
              </a:rPr>
              <a:t>Tubes en carbone commandés</a:t>
            </a:r>
          </a:p>
          <a:p>
            <a:pPr>
              <a:buFont typeface="Wingdings" panose="05000000000000000000" pitchFamily="2" charset="2"/>
              <a:buChar char="§"/>
            </a:pPr>
            <a:r>
              <a:rPr lang="fr-FR" sz="2400" b="0" dirty="0" smtClean="0">
                <a:latin typeface="Raleway" panose="020B0503030101060003" pitchFamily="34" charset="0"/>
              </a:rPr>
              <a:t>Pièces chez </a:t>
            </a:r>
            <a:r>
              <a:rPr lang="fr-FR" sz="2400" b="0" dirty="0" err="1" smtClean="0">
                <a:latin typeface="Raleway" panose="020B0503030101060003" pitchFamily="34" charset="0"/>
              </a:rPr>
              <a:t>Alpen</a:t>
            </a:r>
            <a:r>
              <a:rPr lang="fr-FR" sz="2400" b="0" dirty="0" smtClean="0">
                <a:latin typeface="Raleway" panose="020B0503030101060003" pitchFamily="34" charset="0"/>
              </a:rPr>
              <a:t> Tech commandés (délai un mois)</a:t>
            </a:r>
          </a:p>
          <a:p>
            <a:pPr>
              <a:buFont typeface="Wingdings" panose="05000000000000000000" pitchFamily="2" charset="2"/>
              <a:buChar char="§"/>
            </a:pPr>
            <a:r>
              <a:rPr lang="fr-FR" sz="2400" b="0" dirty="0" smtClean="0">
                <a:latin typeface="Raleway" panose="020B0503030101060003" pitchFamily="34" charset="0"/>
              </a:rPr>
              <a:t>32 chapes récupérés aujourd’hui à La </a:t>
            </a:r>
            <a:r>
              <a:rPr lang="fr-FR" sz="2400" b="0" dirty="0" err="1" smtClean="0">
                <a:latin typeface="Raleway" panose="020B0503030101060003" pitchFamily="34" charset="0"/>
              </a:rPr>
              <a:t>Mache</a:t>
            </a:r>
            <a:endParaRPr lang="fr-FR" sz="2400" b="0" dirty="0" smtClean="0">
              <a:latin typeface="Raleway" panose="020B0503030101060003" pitchFamily="34" charset="0"/>
            </a:endParaRPr>
          </a:p>
          <a:p>
            <a:pPr>
              <a:buFont typeface="Wingdings" panose="05000000000000000000" pitchFamily="2" charset="2"/>
              <a:buChar char="§"/>
            </a:pPr>
            <a:r>
              <a:rPr lang="fr-FR" sz="2400" b="0" dirty="0" smtClean="0">
                <a:latin typeface="Raleway" panose="020B0503030101060003" pitchFamily="34" charset="0"/>
              </a:rPr>
              <a:t>Visserie commandée </a:t>
            </a: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smtClean="0"/>
              <a:t>Triangles</a:t>
            </a:r>
            <a:endParaRPr lang="fr-FR" dirty="0"/>
          </a:p>
        </p:txBody>
      </p:sp>
    </p:spTree>
    <p:extLst>
      <p:ext uri="{BB962C8B-B14F-4D97-AF65-F5344CB8AC3E}">
        <p14:creationId xmlns:p14="http://schemas.microsoft.com/office/powerpoint/2010/main" val="2266953031"/>
      </p:ext>
    </p:extLst>
  </p:cSld>
  <p:clrMapOvr>
    <a:masterClrMapping/>
  </p:clrMapOvr>
</p:sld>
</file>

<file path=ppt/theme/theme1.xml><?xml version="1.0" encoding="utf-8"?>
<a:theme xmlns:a="http://schemas.openxmlformats.org/drawingml/2006/main" name="EPSAC_Template_Rev2">
  <a:themeElements>
    <a:clrScheme name="EPSA Test">
      <a:dk1>
        <a:srgbClr val="000000"/>
      </a:dk1>
      <a:lt1>
        <a:srgbClr val="FFFFFF"/>
      </a:lt1>
      <a:dk2>
        <a:srgbClr val="595959"/>
      </a:dk2>
      <a:lt2>
        <a:srgbClr val="EEECE1"/>
      </a:lt2>
      <a:accent1>
        <a:srgbClr val="B10404"/>
      </a:accent1>
      <a:accent2>
        <a:srgbClr val="4D4D4D"/>
      </a:accent2>
      <a:accent3>
        <a:srgbClr val="E97B17"/>
      </a:accent3>
      <a:accent4>
        <a:srgbClr val="10AC23"/>
      </a:accent4>
      <a:accent5>
        <a:srgbClr val="0066CC"/>
      </a:accent5>
      <a:accent6>
        <a:srgbClr val="CC66FF"/>
      </a:accent6>
      <a:hlink>
        <a:srgbClr val="E97B17"/>
      </a:hlink>
      <a:folHlink>
        <a:srgbClr val="97440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1223</TotalTime>
  <Words>487</Words>
  <Application>Microsoft Office PowerPoint</Application>
  <PresentationFormat>Affichage à l'écran (16:9)</PresentationFormat>
  <Paragraphs>135</Paragraphs>
  <Slides>26</Slides>
  <Notes>1</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26</vt:i4>
      </vt:variant>
    </vt:vector>
  </HeadingPairs>
  <TitlesOfParts>
    <vt:vector size="33" baseType="lpstr">
      <vt:lpstr>Corbel</vt:lpstr>
      <vt:lpstr>Calibri</vt:lpstr>
      <vt:lpstr>Raleway</vt:lpstr>
      <vt:lpstr>Wingdings</vt:lpstr>
      <vt:lpstr>Century Gothic</vt:lpstr>
      <vt:lpstr>Arial</vt:lpstr>
      <vt:lpstr>EPSAC_Template_Rev2</vt:lpstr>
      <vt:lpstr>TOP Organe Optimus v1.0</vt:lpstr>
      <vt:lpstr>Table of contents</vt:lpstr>
      <vt:lpstr>Introduction</vt:lpstr>
      <vt:lpstr>Introduction</vt:lpstr>
      <vt:lpstr>Présentation des KITs de montage</vt:lpstr>
      <vt:lpstr>Refroidissement</vt:lpstr>
      <vt:lpstr>Admission</vt:lpstr>
      <vt:lpstr>Pédalier</vt:lpstr>
      <vt:lpstr>Triangles</vt:lpstr>
      <vt:lpstr>Freinage</vt:lpstr>
      <vt:lpstr>Circuit de freinage</vt:lpstr>
      <vt:lpstr>Carrosserie</vt:lpstr>
      <vt:lpstr>Roue équipée</vt:lpstr>
      <vt:lpstr>Suspensions</vt:lpstr>
      <vt:lpstr>Barre anti roulis </vt:lpstr>
      <vt:lpstr>Transmission secondaire</vt:lpstr>
      <vt:lpstr>Electronique arrière &amp; arrière</vt:lpstr>
      <vt:lpstr>Direction</vt:lpstr>
      <vt:lpstr>Présentation des PVs de vérification</vt:lpstr>
      <vt:lpstr>Planning de soudure</vt:lpstr>
      <vt:lpstr>Département châssis équipé</vt:lpstr>
      <vt:lpstr>Département Motorisation instrumentée</vt:lpstr>
      <vt:lpstr>Statistiques</vt:lpstr>
      <vt:lpstr>Prochains Jalons :</vt:lpstr>
      <vt:lpstr>Conclusion</vt:lpstr>
      <vt:lpstr>Merci d’être venu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Aurelien</dc:creator>
  <cp:lastModifiedBy>nicolas gameiro</cp:lastModifiedBy>
  <cp:revision>32</cp:revision>
  <dcterms:modified xsi:type="dcterms:W3CDTF">2019-02-06T07:12:15Z</dcterms:modified>
</cp:coreProperties>
</file>